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7"/>
  </p:notesMasterIdLst>
  <p:sldIdLst>
    <p:sldId id="256" r:id="rId5"/>
    <p:sldId id="284" r:id="rId6"/>
    <p:sldId id="258" r:id="rId7"/>
    <p:sldId id="260" r:id="rId8"/>
    <p:sldId id="259" r:id="rId9"/>
    <p:sldId id="263" r:id="rId10"/>
    <p:sldId id="283" r:id="rId11"/>
    <p:sldId id="265" r:id="rId12"/>
    <p:sldId id="264" r:id="rId13"/>
    <p:sldId id="266" r:id="rId14"/>
    <p:sldId id="286" r:id="rId15"/>
    <p:sldId id="267" r:id="rId16"/>
    <p:sldId id="268" r:id="rId17"/>
    <p:sldId id="281" r:id="rId18"/>
    <p:sldId id="280" r:id="rId19"/>
    <p:sldId id="278" r:id="rId20"/>
    <p:sldId id="287" r:id="rId21"/>
    <p:sldId id="273" r:id="rId22"/>
    <p:sldId id="274" r:id="rId23"/>
    <p:sldId id="282" r:id="rId24"/>
    <p:sldId id="285" r:id="rId25"/>
    <p:sldId id="275"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Comfortaa" pitchFamily="2" charset="0"/>
      <p:regular r:id="rId32"/>
      <p:bold r:id="rId33"/>
    </p:embeddedFont>
    <p:embeddedFont>
      <p:font typeface="Economica" panose="02000506040000020004" pitchFamily="2" charset="77"/>
      <p:regular r:id="rId34"/>
      <p:bold r:id="rId35"/>
      <p:italic r:id="rId36"/>
      <p:boldItalic r:id="rId37"/>
    </p:embeddedFont>
    <p:embeddedFont>
      <p:font typeface="Gill Sans" panose="020B0502020104020203" pitchFamily="34" charset="-79"/>
      <p:regular r:id="rId38"/>
      <p:bold r:id="rId39"/>
    </p:embeddedFont>
    <p:embeddedFont>
      <p:font typeface="Lobster" pitchFamily="2" charset="77"/>
      <p:regular r:id="rId40"/>
    </p:embeddedFont>
    <p:embeddedFont>
      <p:font typeface="Open Sans" panose="020B0606030504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5" roundtripDataSignature="AMtx7mgVBg9IXBESnZZHhPy5P+x8oc4+E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65EB06-D116-099F-1621-A25811196E60}" name="Alicia Johnson" initials="AJ" userId="S::alicia.johnson@alsde.edu::4e4744d4-8575-4f4b-a588-07936a279759" providerId="AD"/>
  <p188:author id="{AA758667-A1C7-988E-94D8-75EF91B6C262}" name="Allison Kelley" initials="AK" userId="S::akelley@alsde.edu::1d981d17-2518-4d46-afb7-ff6746c23c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4AB43-77D1-4AD2-9862-BC9859F540AB}" v="385" dt="2023-08-01T15:07:50.841"/>
    <p1510:client id="{01FB494E-ED39-6C9E-3B02-69AC26FAEEB0}" v="23" dt="2023-07-31T22:55:14.059"/>
    <p1510:client id="{07109591-25F1-D52B-93C2-9BED3DBA052A}" v="44" dt="2023-07-31T16:52:48.037"/>
    <p1510:client id="{07E1390D-DE5B-87A2-79F6-1CC0251C3675}" v="6" dt="2023-08-08T17:42:57.487"/>
    <p1510:client id="{080B3A59-F93E-1CBE-DCAB-228935D9C8A4}" v="36" dt="2023-08-08T14:36:00.831"/>
    <p1510:client id="{1BFFAB55-E30E-883F-C2B4-250D9357E2C6}" v="84" dt="2023-07-12T14:28:48.740"/>
    <p1510:client id="{1C5A9BDC-5DCC-B89F-286C-CBDDC5DC6C66}" v="10" dt="2023-08-10T20:12:59.170"/>
    <p1510:client id="{1DF1AC54-56D3-42A7-B159-8B0FD6A2B885}" v="8" dt="2023-08-17T17:02:31.617"/>
    <p1510:client id="{215D6BF7-E2AF-A369-44B7-4A83A8006BDF}" v="197" dt="2023-07-26T19:35:49.121"/>
    <p1510:client id="{2493B889-6F61-861C-8BAA-507D89FBC194}" v="443" dt="2023-08-01T15:50:57.705"/>
    <p1510:client id="{270B5A5D-9808-36FA-2072-0F8CCA905B33}" v="44" dt="2023-07-25T17:48:38.776"/>
    <p1510:client id="{304DF586-43E2-AE0B-7DB4-E7F751A5A3AB}" v="1" dt="2023-07-27T19:21:56.621"/>
    <p1510:client id="{3A17FAC0-4936-0947-CC06-9F0B5B0D4528}" v="4" dt="2023-07-26T19:57:41.324"/>
    <p1510:client id="{434D87C7-E621-8C02-DCBA-286257E259FA}" v="1" dt="2023-08-08T23:23:28.954"/>
    <p1510:client id="{503F5025-2A22-3E31-5FC1-30D718A5E73D}" v="1" dt="2023-07-26T19:36:10.975"/>
    <p1510:client id="{537C2110-13E4-AA45-B6A8-1B100FD2410A}" v="3" dt="2023-07-19T20:24:18.100"/>
    <p1510:client id="{618A2C1D-0965-0451-93D8-13EEDAC31F90}" v="6" dt="2023-08-09T21:45:59.428"/>
    <p1510:client id="{6C6FD721-AF5F-006B-958E-977CBC5ADD8C}" v="134" dt="2023-07-18T18:57:39.797"/>
    <p1510:client id="{742434B9-9DD9-887C-4181-A47C8F23A2B3}" v="8" dt="2023-07-26T18:42:27.146"/>
    <p1510:client id="{7A933EE0-E53C-40B5-83AF-1796A9FA9E47}" v="6" dt="2023-08-10T21:53:07.417"/>
    <p1510:client id="{7B617075-3200-A53F-3187-40E63A431854}" v="1" dt="2023-08-10T20:23:25.446"/>
    <p1510:client id="{7BBB9257-1399-45F3-9C54-FB94D4895A9C}" v="9" dt="2023-08-15T18:37:15.292"/>
    <p1510:client id="{88ECF78C-9B0B-4D63-929C-DF78B06FB6C2}" v="1" dt="2023-08-21T17:36:53.351"/>
    <p1510:client id="{8A9F4D53-54B5-EA56-A98E-6A9C5404CB79}" v="5" dt="2023-07-21T00:07:34.927"/>
    <p1510:client id="{93B9C404-C2B3-5FC2-6C08-81245AD1C379}" v="588" dt="2023-07-25T17:36:48.202"/>
    <p1510:client id="{9F869E37-CB70-609F-E916-FA5DF53263AC}" v="2" dt="2023-08-10T19:52:16.465"/>
    <p1510:client id="{A60D8547-F7E0-2C75-C5FA-051CB10FEB0B}" v="851" dt="2023-07-26T13:43:17.720"/>
    <p1510:client id="{A7694879-D42F-C6A0-70D8-7994A8EBDA0E}" v="328" dt="2023-07-27T18:05:17.849"/>
    <p1510:client id="{AE95B7C7-5E75-B094-3ADE-1CF90DEB275B}" v="35" dt="2023-08-10T20:02:09.956"/>
    <p1510:client id="{B543A413-A4CF-B8A0-AD06-EF348C362AD3}" v="11" dt="2023-07-12T14:33:45.822"/>
    <p1510:client id="{C14A8103-FB85-140A-42BA-EC48310DC709}" v="40" dt="2023-08-09T21:33:17.559"/>
    <p1510:client id="{C9E966E9-5840-B515-7A97-80DC24B5AF54}" v="152" dt="2023-07-26T18:36:20.561"/>
    <p1510:client id="{CC4E064F-1D0B-4C4B-990E-8591F95AC445}" v="1" dt="2023-08-21T16:56:19.890"/>
    <p1510:client id="{CCE33CBA-FCA4-9654-FE9D-62DB65CDAE82}" v="2" dt="2023-07-26T18:39:50.632"/>
    <p1510:client id="{D525A5F2-3E41-F4E2-C0B6-9B4C0B8737B4}" v="22" dt="2023-07-26T19:03:57.009"/>
    <p1510:client id="{D91E3A87-E0FD-59B6-BFF5-E0FC280F5CD6}" v="1" dt="2023-07-26T18:20:42.848"/>
    <p1510:client id="{DB5AA5DC-B6DF-B0A7-8D27-1814A5C4AD95}" v="14" dt="2023-07-26T19:21:15.846"/>
    <p1510:client id="{E3DC36BE-61C7-2056-E8B9-E4882E7401B2}" v="1" dt="2023-08-07T15:44:24.428"/>
    <p1510:client id="{E5A476E5-147C-4158-8FEC-F0B6A4AFEEA6}" v="1" dt="2023-08-18T13:20:31.607"/>
    <p1510:client id="{E7696A5F-2353-B4D8-23BD-53A9E8033321}" v="951" dt="2023-07-26T18:06:42.860"/>
    <p1510:client id="{F06FE2E9-5E1D-001B-1DAF-200428BDF133}" v="75" dt="2023-08-10T20:24:02.112"/>
    <p1510:client id="{F223AB69-43D8-1E57-B1A7-F510C9992E7C}" v="13" dt="2023-08-10T20:07:16.586"/>
    <p1510:client id="{F3A5A2A0-8D5D-AA1E-DBC1-3349B890CB58}" v="1" dt="2023-07-26T19:35:34.361"/>
    <p1510:client id="{F469AD3E-3A4F-E129-A89D-4A1C23B6BC58}" v="79" dt="2023-07-27T21:33:55.098"/>
    <p1510:client id="{FC0C6E5B-A20C-5D46-B394-5B9513F427B7}" v="25" dt="2023-07-28T15:20:45.9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447"/>
  </p:normalViewPr>
  <p:slideViewPr>
    <p:cSldViewPr snapToGrid="0">
      <p:cViewPr varScale="1">
        <p:scale>
          <a:sx n="140" d="100"/>
          <a:sy n="140" d="100"/>
        </p:scale>
        <p:origin x="84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EQ21UFG0Vd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None/>
            </a:pPr>
            <a:endParaRPr lang="en" dirty="0"/>
          </a:p>
          <a:p>
            <a:pPr>
              <a:buNone/>
            </a:pPr>
            <a:endParaRPr lang="en" dirty="0"/>
          </a:p>
          <a:p>
            <a:pPr>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i="1"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i="1"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26021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300" dirty="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300"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581935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200" i="1" dirty="0">
              <a:solidFill>
                <a:schemeClr val="dk1"/>
              </a:solidFill>
            </a:endParaRPr>
          </a:p>
          <a:p>
            <a:pPr marL="0" lvl="0" indent="0" algn="l" rtl="0">
              <a:lnSpc>
                <a:spcPct val="115000"/>
              </a:lnSpc>
              <a:spcBef>
                <a:spcPts val="0"/>
              </a:spcBef>
              <a:spcAft>
                <a:spcPts val="0"/>
              </a:spcAft>
              <a:buSzPts val="1100"/>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331862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14999"/>
              </a:lnSpc>
              <a:buNone/>
            </a:pPr>
            <a:endParaRPr lang="en-US" dirty="0"/>
          </a:p>
        </p:txBody>
      </p:sp>
    </p:spTree>
    <p:extLst>
      <p:ext uri="{BB962C8B-B14F-4D97-AF65-F5344CB8AC3E}">
        <p14:creationId xmlns:p14="http://schemas.microsoft.com/office/powerpoint/2010/main" val="935910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1535907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3b587679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3b587679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1f0dd4938e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1f0dd4938e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dirty="0"/>
              <a:t>Video: </a:t>
            </a:r>
          </a:p>
          <a:p>
            <a:pPr marL="0" indent="0">
              <a:buNone/>
            </a:pPr>
            <a:r>
              <a:rPr lang="en" dirty="0">
                <a:hlinkClick r:id="rId3"/>
              </a:rPr>
              <a:t>The Alabama Literacy Act (updated 8.15.23) - YouTube</a:t>
            </a:r>
            <a:endParaRPr lang="e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US" dirty="0"/>
          </a:p>
        </p:txBody>
      </p:sp>
    </p:spTree>
    <p:extLst>
      <p:ext uri="{BB962C8B-B14F-4D97-AF65-F5344CB8AC3E}">
        <p14:creationId xmlns:p14="http://schemas.microsoft.com/office/powerpoint/2010/main" val="22193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f4b9f6ba8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f4b9f6ba8d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928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200"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75114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607D8B"/>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607D8B"/>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endParaRPr lang="en" i="1" dirty="0"/>
          </a:p>
          <a:p>
            <a:pPr marL="0" indent="0">
              <a:buNone/>
            </a:pPr>
            <a:endParaRPr lang="en-US" dirty="0"/>
          </a:p>
          <a:p>
            <a:pPr marL="0" indent="0">
              <a:buNone/>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endParaRPr lang="en" sz="1200" dirty="0"/>
          </a:p>
          <a:p>
            <a:pPr marL="0" indent="0">
              <a:buClr>
                <a:schemeClr val="dk1"/>
              </a:buClr>
              <a:buNone/>
            </a:pPr>
            <a:endParaRPr lang="en-US" sz="1200" dirty="0">
              <a:solidFill>
                <a:schemeClr val="dk1"/>
              </a:solidFill>
            </a:endParaRPr>
          </a:p>
          <a:p>
            <a:pPr marL="0" lvl="0" indent="0" algn="l" rtl="0">
              <a:lnSpc>
                <a:spcPct val="100000"/>
              </a:lnSpc>
              <a:spcBef>
                <a:spcPts val="0"/>
              </a:spcBef>
              <a:spcAft>
                <a:spcPts val="0"/>
              </a:spcAft>
              <a:buSzPts val="1100"/>
              <a:buNone/>
            </a:pP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b="1" i="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None/>
            </a:pPr>
            <a:endParaRPr sz="1200" dirty="0">
              <a:solidFill>
                <a:schemeClr val="dk1"/>
              </a:solidFill>
            </a:endParaRPr>
          </a:p>
        </p:txBody>
      </p:sp>
    </p:spTree>
    <p:extLst>
      <p:ext uri="{BB962C8B-B14F-4D97-AF65-F5344CB8AC3E}">
        <p14:creationId xmlns:p14="http://schemas.microsoft.com/office/powerpoint/2010/main" val="170909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303af484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d303af4845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lang="en" sz="1200" i="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4999"/>
              </a:lnSpc>
              <a:buNone/>
            </a:pPr>
            <a:endParaRPr lang="en" sz="1200" b="1" i="1" dirty="0">
              <a:solidFill>
                <a:srgbClr val="ED561B"/>
              </a:solidFill>
            </a:endParaRPr>
          </a:p>
          <a:p>
            <a:pPr marL="0" indent="0">
              <a:lnSpc>
                <a:spcPct val="115000"/>
              </a:lnSpc>
              <a:buNone/>
            </a:pPr>
            <a:endParaRPr lang="en-US" sz="1200" dirty="0"/>
          </a:p>
          <a:p>
            <a:pPr marL="0" indent="0">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0"/>
          <p:cNvSpPr txBox="1">
            <a:spLocks noGrp="1"/>
          </p:cNvSpPr>
          <p:nvPr>
            <p:ph type="ctrTitle"/>
          </p:nvPr>
        </p:nvSpPr>
        <p:spPr>
          <a:xfrm>
            <a:off x="1813335" y="601724"/>
            <a:ext cx="6477805" cy="1906073"/>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dk1"/>
              </a:buClr>
              <a:buSzPts val="4950"/>
              <a:buFont typeface="Gill Sans"/>
              <a:buNone/>
              <a:defRPr sz="49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0"/>
          <p:cNvSpPr txBox="1">
            <a:spLocks noGrp="1"/>
          </p:cNvSpPr>
          <p:nvPr>
            <p:ph type="subTitle" idx="1"/>
          </p:nvPr>
        </p:nvSpPr>
        <p:spPr>
          <a:xfrm>
            <a:off x="1813335" y="2648403"/>
            <a:ext cx="6477804" cy="733216"/>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350"/>
              <a:buNone/>
              <a:defRPr sz="1350" b="0" cap="none">
                <a:solidFill>
                  <a:schemeClr val="dk1"/>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sp>
        <p:nvSpPr>
          <p:cNvPr id="17" name="Google Shape;17;p10"/>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0"/>
          <p:cNvSpPr txBox="1">
            <a:spLocks noGrp="1"/>
          </p:cNvSpPr>
          <p:nvPr>
            <p:ph type="ftr" idx="11"/>
          </p:nvPr>
        </p:nvSpPr>
        <p:spPr>
          <a:xfrm>
            <a:off x="1812376" y="246981"/>
            <a:ext cx="3730436"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sldNum" idx="12"/>
          </p:nvPr>
        </p:nvSpPr>
        <p:spPr>
          <a:xfrm>
            <a:off x="1078249"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20" name="Google Shape;20;p10"/>
          <p:cNvCxnSpPr/>
          <p:nvPr/>
        </p:nvCxnSpPr>
        <p:spPr>
          <a:xfrm>
            <a:off x="1813335" y="2646407"/>
            <a:ext cx="6477804"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1083504" y="599230"/>
            <a:ext cx="2454824" cy="1685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Font typeface="Gill Sans"/>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0"/>
          <p:cNvSpPr txBox="1">
            <a:spLocks noGrp="1"/>
          </p:cNvSpPr>
          <p:nvPr>
            <p:ph type="body" idx="1"/>
          </p:nvPr>
        </p:nvSpPr>
        <p:spPr>
          <a:xfrm>
            <a:off x="3782785" y="599230"/>
            <a:ext cx="4509353" cy="3494120"/>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5" name="Google Shape;75;p20"/>
          <p:cNvSpPr txBox="1">
            <a:spLocks noGrp="1"/>
          </p:cNvSpPr>
          <p:nvPr>
            <p:ph type="body" idx="2"/>
          </p:nvPr>
        </p:nvSpPr>
        <p:spPr>
          <a:xfrm>
            <a:off x="1083504" y="2404119"/>
            <a:ext cx="2456260" cy="16861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200"/>
              <a:buNone/>
              <a:defRPr sz="1200"/>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76" name="Google Shape;76;p20"/>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79" name="Google Shape;79;p20"/>
          <p:cNvCxnSpPr/>
          <p:nvPr/>
        </p:nvCxnSpPr>
        <p:spPr>
          <a:xfrm>
            <a:off x="1086210" y="2404118"/>
            <a:ext cx="2452118"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grpSp>
        <p:nvGrpSpPr>
          <p:cNvPr id="81" name="Google Shape;81;p21"/>
          <p:cNvGrpSpPr/>
          <p:nvPr/>
        </p:nvGrpSpPr>
        <p:grpSpPr>
          <a:xfrm>
            <a:off x="5608041" y="361628"/>
            <a:ext cx="3055900" cy="3861826"/>
            <a:chOff x="7477387" y="482170"/>
            <a:chExt cx="4074533" cy="5149101"/>
          </a:xfrm>
        </p:grpSpPr>
        <p:sp>
          <p:nvSpPr>
            <p:cNvPr id="82" name="Google Shape;82;p21"/>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1"/>
            <p:cNvSpPr/>
            <p:nvPr/>
          </p:nvSpPr>
          <p:spPr>
            <a:xfrm>
              <a:off x="7790446" y="812506"/>
              <a:ext cx="345028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21"/>
          <p:cNvSpPr txBox="1">
            <a:spLocks noGrp="1"/>
          </p:cNvSpPr>
          <p:nvPr>
            <p:ph type="title"/>
          </p:nvPr>
        </p:nvSpPr>
        <p:spPr>
          <a:xfrm>
            <a:off x="1088405" y="847135"/>
            <a:ext cx="4149246" cy="13729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1"/>
          <p:cNvSpPr>
            <a:spLocks noGrp="1"/>
          </p:cNvSpPr>
          <p:nvPr>
            <p:ph type="pic" idx="2"/>
          </p:nvPr>
        </p:nvSpPr>
        <p:spPr>
          <a:xfrm>
            <a:off x="6093292" y="841907"/>
            <a:ext cx="2093378" cy="2899745"/>
          </a:xfrm>
          <a:prstGeom prst="rect">
            <a:avLst/>
          </a:prstGeom>
          <a:solidFill>
            <a:srgbClr val="D8D8D8"/>
          </a:solidFill>
          <a:ln>
            <a:noFill/>
          </a:ln>
        </p:spPr>
      </p:sp>
      <p:sp>
        <p:nvSpPr>
          <p:cNvPr id="86" name="Google Shape;86;p21"/>
          <p:cNvSpPr txBox="1">
            <a:spLocks noGrp="1"/>
          </p:cNvSpPr>
          <p:nvPr>
            <p:ph type="body" idx="1"/>
          </p:nvPr>
        </p:nvSpPr>
        <p:spPr>
          <a:xfrm>
            <a:off x="1087747" y="2359494"/>
            <a:ext cx="4143303" cy="150280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350"/>
              <a:buNone/>
              <a:defRPr sz="1350"/>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7" name="Google Shape;87;p21"/>
          <p:cNvSpPr txBox="1">
            <a:spLocks noGrp="1"/>
          </p:cNvSpPr>
          <p:nvPr>
            <p:ph type="dt" idx="10"/>
          </p:nvPr>
        </p:nvSpPr>
        <p:spPr>
          <a:xfrm>
            <a:off x="1085537" y="4102393"/>
            <a:ext cx="4145513" cy="24009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1"/>
          <p:cNvSpPr txBox="1">
            <a:spLocks noGrp="1"/>
          </p:cNvSpPr>
          <p:nvPr>
            <p:ph type="ftr" idx="11"/>
          </p:nvPr>
        </p:nvSpPr>
        <p:spPr>
          <a:xfrm>
            <a:off x="1085537" y="238981"/>
            <a:ext cx="4155753" cy="2406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1"/>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90" name="Google Shape;90;p21"/>
          <p:cNvCxnSpPr/>
          <p:nvPr/>
        </p:nvCxnSpPr>
        <p:spPr>
          <a:xfrm>
            <a:off x="1085537" y="2357704"/>
            <a:ext cx="414551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22"/>
          <p:cNvSpPr txBox="1">
            <a:spLocks noGrp="1"/>
          </p:cNvSpPr>
          <p:nvPr>
            <p:ph type="title"/>
          </p:nvPr>
        </p:nvSpPr>
        <p:spPr>
          <a:xfrm>
            <a:off x="1088685" y="603390"/>
            <a:ext cx="7202456" cy="78692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2"/>
          <p:cNvSpPr txBox="1">
            <a:spLocks noGrp="1"/>
          </p:cNvSpPr>
          <p:nvPr>
            <p:ph type="body" idx="1"/>
          </p:nvPr>
        </p:nvSpPr>
        <p:spPr>
          <a:xfrm rot="5400000">
            <a:off x="3395933" y="-795449"/>
            <a:ext cx="2587960" cy="720245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4" name="Google Shape;94;p22"/>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2"/>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2"/>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97" name="Google Shape;97;p22"/>
          <p:cNvCxnSpPr/>
          <p:nvPr/>
        </p:nvCxnSpPr>
        <p:spPr>
          <a:xfrm>
            <a:off x="1090422" y="1385316"/>
            <a:ext cx="720564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23"/>
          <p:cNvSpPr txBox="1">
            <a:spLocks noGrp="1"/>
          </p:cNvSpPr>
          <p:nvPr>
            <p:ph type="title"/>
          </p:nvPr>
        </p:nvSpPr>
        <p:spPr>
          <a:xfrm rot="5400000">
            <a:off x="5937778" y="1740785"/>
            <a:ext cx="3494917" cy="121180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3"/>
          <p:cNvSpPr txBox="1">
            <a:spLocks noGrp="1"/>
          </p:cNvSpPr>
          <p:nvPr>
            <p:ph type="body" idx="1"/>
          </p:nvPr>
        </p:nvSpPr>
        <p:spPr>
          <a:xfrm rot="5400000">
            <a:off x="2271857" y="-589123"/>
            <a:ext cx="3494917" cy="587162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1" name="Google Shape;101;p23"/>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3"/>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3"/>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104" name="Google Shape;104;p23"/>
          <p:cNvCxnSpPr/>
          <p:nvPr/>
        </p:nvCxnSpPr>
        <p:spPr>
          <a:xfrm>
            <a:off x="7079333" y="599230"/>
            <a:ext cx="0" cy="3494917"/>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4200"/>
              <a:buFont typeface="Gill Sans"/>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3" name="Google Shape;23;p1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 name="Google Shape;2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4200"/>
              <a:buFont typeface="Gill Sans"/>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7" name="Google Shape;27;p12"/>
          <p:cNvSpPr txBox="1">
            <a:spLocks noGrp="1"/>
          </p:cNvSpPr>
          <p:nvPr>
            <p:ph type="body" idx="1"/>
          </p:nvPr>
        </p:nvSpPr>
        <p:spPr>
          <a:xfrm>
            <a:off x="311700" y="1225225"/>
            <a:ext cx="3999900" cy="3354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12"/>
          <p:cNvSpPr txBox="1">
            <a:spLocks noGrp="1"/>
          </p:cNvSpPr>
          <p:nvPr>
            <p:ph type="body" idx="2"/>
          </p:nvPr>
        </p:nvSpPr>
        <p:spPr>
          <a:xfrm>
            <a:off x="4832400" y="1225225"/>
            <a:ext cx="3999900" cy="3354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3"/>
          <p:cNvSpPr txBox="1">
            <a:spLocks noGrp="1"/>
          </p:cNvSpPr>
          <p:nvPr>
            <p:ph type="title"/>
          </p:nvPr>
        </p:nvSpPr>
        <p:spPr>
          <a:xfrm>
            <a:off x="1088685" y="603390"/>
            <a:ext cx="7202456" cy="78692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3"/>
          <p:cNvSpPr txBox="1">
            <a:spLocks noGrp="1"/>
          </p:cNvSpPr>
          <p:nvPr>
            <p:ph type="body" idx="1"/>
          </p:nvPr>
        </p:nvSpPr>
        <p:spPr>
          <a:xfrm>
            <a:off x="1088685" y="1511799"/>
            <a:ext cx="7202456" cy="258796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33" name="Google Shape;33;p13"/>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36" name="Google Shape;36;p13"/>
          <p:cNvCxnSpPr/>
          <p:nvPr/>
        </p:nvCxnSpPr>
        <p:spPr>
          <a:xfrm>
            <a:off x="1090422" y="1385316"/>
            <a:ext cx="720564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14"/>
          <p:cNvSpPr txBox="1">
            <a:spLocks noGrp="1"/>
          </p:cNvSpPr>
          <p:nvPr>
            <p:ph type="title"/>
          </p:nvPr>
        </p:nvSpPr>
        <p:spPr>
          <a:xfrm>
            <a:off x="1090679" y="1317097"/>
            <a:ext cx="6482366" cy="14159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00"/>
              <a:buFont typeface="Gill Sans"/>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
          <p:cNvSpPr txBox="1">
            <a:spLocks noGrp="1"/>
          </p:cNvSpPr>
          <p:nvPr>
            <p:ph type="body" idx="1"/>
          </p:nvPr>
        </p:nvSpPr>
        <p:spPr>
          <a:xfrm>
            <a:off x="1090679" y="2854647"/>
            <a:ext cx="6472835" cy="759697"/>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350"/>
              <a:buNone/>
              <a:defRPr sz="1350">
                <a:solidFill>
                  <a:schemeClr val="dk1"/>
                </a:solidFill>
              </a:defRPr>
            </a:lvl1pPr>
            <a:lvl2pPr marL="914400" lvl="1" indent="-228600" algn="l">
              <a:lnSpc>
                <a:spcPct val="120000"/>
              </a:lnSpc>
              <a:spcBef>
                <a:spcPts val="375"/>
              </a:spcBef>
              <a:spcAft>
                <a:spcPts val="0"/>
              </a:spcAft>
              <a:buSzPts val="1350"/>
              <a:buNone/>
              <a:defRPr sz="1350">
                <a:solidFill>
                  <a:srgbClr val="888888"/>
                </a:solidFill>
              </a:defRPr>
            </a:lvl2pPr>
            <a:lvl3pPr marL="1371600" lvl="2" indent="-228600" algn="l">
              <a:lnSpc>
                <a:spcPct val="120000"/>
              </a:lnSpc>
              <a:spcBef>
                <a:spcPts val="375"/>
              </a:spcBef>
              <a:spcAft>
                <a:spcPts val="0"/>
              </a:spcAft>
              <a:buSzPts val="1350"/>
              <a:buNone/>
              <a:defRPr sz="1350">
                <a:solidFill>
                  <a:srgbClr val="888888"/>
                </a:solidFill>
              </a:defRPr>
            </a:lvl3pPr>
            <a:lvl4pPr marL="1828800" lvl="3" indent="-228600" algn="l">
              <a:lnSpc>
                <a:spcPct val="120000"/>
              </a:lnSpc>
              <a:spcBef>
                <a:spcPts val="375"/>
              </a:spcBef>
              <a:spcAft>
                <a:spcPts val="0"/>
              </a:spcAft>
              <a:buSzPts val="1200"/>
              <a:buNone/>
              <a:defRPr sz="1200">
                <a:solidFill>
                  <a:srgbClr val="888888"/>
                </a:solidFill>
              </a:defRPr>
            </a:lvl4pPr>
            <a:lvl5pPr marL="2286000" lvl="4" indent="-228600" algn="l">
              <a:lnSpc>
                <a:spcPct val="120000"/>
              </a:lnSpc>
              <a:spcBef>
                <a:spcPts val="375"/>
              </a:spcBef>
              <a:spcAft>
                <a:spcPts val="0"/>
              </a:spcAft>
              <a:buSzPts val="1200"/>
              <a:buNone/>
              <a:defRPr sz="1200">
                <a:solidFill>
                  <a:srgbClr val="888888"/>
                </a:solidFill>
              </a:defRPr>
            </a:lvl5pPr>
            <a:lvl6pPr marL="2743200" lvl="5" indent="-228600" algn="l">
              <a:lnSpc>
                <a:spcPct val="120000"/>
              </a:lnSpc>
              <a:spcBef>
                <a:spcPts val="375"/>
              </a:spcBef>
              <a:spcAft>
                <a:spcPts val="0"/>
              </a:spcAft>
              <a:buSzPts val="1200"/>
              <a:buNone/>
              <a:defRPr sz="1200">
                <a:solidFill>
                  <a:srgbClr val="888888"/>
                </a:solidFill>
              </a:defRPr>
            </a:lvl6pPr>
            <a:lvl7pPr marL="3200400" lvl="6" indent="-228600" algn="l">
              <a:lnSpc>
                <a:spcPct val="120000"/>
              </a:lnSpc>
              <a:spcBef>
                <a:spcPts val="375"/>
              </a:spcBef>
              <a:spcAft>
                <a:spcPts val="0"/>
              </a:spcAft>
              <a:buSzPts val="1200"/>
              <a:buNone/>
              <a:defRPr sz="1200">
                <a:solidFill>
                  <a:srgbClr val="888888"/>
                </a:solidFill>
              </a:defRPr>
            </a:lvl7pPr>
            <a:lvl8pPr marL="3657600" lvl="7" indent="-228600" algn="l">
              <a:lnSpc>
                <a:spcPct val="120000"/>
              </a:lnSpc>
              <a:spcBef>
                <a:spcPts val="375"/>
              </a:spcBef>
              <a:spcAft>
                <a:spcPts val="0"/>
              </a:spcAft>
              <a:buSzPts val="1200"/>
              <a:buNone/>
              <a:defRPr sz="1200">
                <a:solidFill>
                  <a:srgbClr val="888888"/>
                </a:solidFill>
              </a:defRPr>
            </a:lvl8pPr>
            <a:lvl9pPr marL="4114800" lvl="8" indent="-228600" algn="l">
              <a:lnSpc>
                <a:spcPct val="120000"/>
              </a:lnSpc>
              <a:spcBef>
                <a:spcPts val="375"/>
              </a:spcBef>
              <a:spcAft>
                <a:spcPts val="0"/>
              </a:spcAft>
              <a:buSzPts val="1200"/>
              <a:buNone/>
              <a:defRPr sz="1200">
                <a:solidFill>
                  <a:srgbClr val="888888"/>
                </a:solidFill>
              </a:defRPr>
            </a:lvl9pPr>
          </a:lstStyle>
          <a:p>
            <a:endParaRPr/>
          </a:p>
        </p:txBody>
      </p:sp>
      <p:sp>
        <p:nvSpPr>
          <p:cNvPr id="40" name="Google Shape;40;p14"/>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4"/>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43" name="Google Shape;43;p14"/>
          <p:cNvCxnSpPr/>
          <p:nvPr/>
        </p:nvCxnSpPr>
        <p:spPr>
          <a:xfrm>
            <a:off x="1090679" y="2853739"/>
            <a:ext cx="6472835"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15"/>
          <p:cNvSpPr txBox="1">
            <a:spLocks noGrp="1"/>
          </p:cNvSpPr>
          <p:nvPr>
            <p:ph type="title"/>
          </p:nvPr>
        </p:nvSpPr>
        <p:spPr>
          <a:xfrm>
            <a:off x="1086913" y="603667"/>
            <a:ext cx="7204226" cy="794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5"/>
          <p:cNvSpPr txBox="1">
            <a:spLocks noGrp="1"/>
          </p:cNvSpPr>
          <p:nvPr>
            <p:ph type="body" idx="1"/>
          </p:nvPr>
        </p:nvSpPr>
        <p:spPr>
          <a:xfrm>
            <a:off x="1085498" y="1508159"/>
            <a:ext cx="3483864" cy="258644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7" name="Google Shape;47;p15"/>
          <p:cNvSpPr txBox="1">
            <a:spLocks noGrp="1"/>
          </p:cNvSpPr>
          <p:nvPr>
            <p:ph type="body" idx="2"/>
          </p:nvPr>
        </p:nvSpPr>
        <p:spPr>
          <a:xfrm>
            <a:off x="4810328" y="1513007"/>
            <a:ext cx="3483864" cy="258114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8" name="Google Shape;48;p15"/>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51" name="Google Shape;51;p15"/>
          <p:cNvCxnSpPr/>
          <p:nvPr/>
        </p:nvCxnSpPr>
        <p:spPr>
          <a:xfrm>
            <a:off x="1090422" y="1385316"/>
            <a:ext cx="720564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16"/>
          <p:cNvSpPr txBox="1">
            <a:spLocks noGrp="1"/>
          </p:cNvSpPr>
          <p:nvPr>
            <p:ph type="title"/>
          </p:nvPr>
        </p:nvSpPr>
        <p:spPr>
          <a:xfrm>
            <a:off x="1085394" y="603123"/>
            <a:ext cx="7205746" cy="7922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6"/>
          <p:cNvSpPr txBox="1">
            <a:spLocks noGrp="1"/>
          </p:cNvSpPr>
          <p:nvPr>
            <p:ph type="body" idx="1"/>
          </p:nvPr>
        </p:nvSpPr>
        <p:spPr>
          <a:xfrm>
            <a:off x="1085393" y="1514662"/>
            <a:ext cx="3483864" cy="60145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650"/>
              <a:buNone/>
              <a:defRPr sz="1650" b="0" cap="none">
                <a:solidFill>
                  <a:schemeClr val="accent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55" name="Google Shape;55;p16"/>
          <p:cNvSpPr txBox="1">
            <a:spLocks noGrp="1"/>
          </p:cNvSpPr>
          <p:nvPr>
            <p:ph type="body" idx="2"/>
          </p:nvPr>
        </p:nvSpPr>
        <p:spPr>
          <a:xfrm>
            <a:off x="1085393" y="2118202"/>
            <a:ext cx="3483864" cy="198334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6" name="Google Shape;56;p16"/>
          <p:cNvSpPr txBox="1">
            <a:spLocks noGrp="1"/>
          </p:cNvSpPr>
          <p:nvPr>
            <p:ph type="body" idx="3"/>
          </p:nvPr>
        </p:nvSpPr>
        <p:spPr>
          <a:xfrm>
            <a:off x="4809272" y="1517253"/>
            <a:ext cx="3483864" cy="60167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650"/>
              <a:buNone/>
              <a:defRPr sz="1650" b="0" cap="none">
                <a:solidFill>
                  <a:schemeClr val="accent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57" name="Google Shape;57;p16"/>
          <p:cNvSpPr txBox="1">
            <a:spLocks noGrp="1"/>
          </p:cNvSpPr>
          <p:nvPr>
            <p:ph type="body" idx="4"/>
          </p:nvPr>
        </p:nvSpPr>
        <p:spPr>
          <a:xfrm>
            <a:off x="4809272" y="2116119"/>
            <a:ext cx="3483864" cy="19780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8" name="Google Shape;58;p16"/>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61" name="Google Shape;61;p16"/>
          <p:cNvCxnSpPr/>
          <p:nvPr/>
        </p:nvCxnSpPr>
        <p:spPr>
          <a:xfrm>
            <a:off x="1090422" y="1385316"/>
            <a:ext cx="720564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1088685" y="603390"/>
            <a:ext cx="7202456" cy="78692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7"/>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7"/>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67" name="Google Shape;67;p17"/>
          <p:cNvCxnSpPr/>
          <p:nvPr/>
        </p:nvCxnSpPr>
        <p:spPr>
          <a:xfrm>
            <a:off x="1090422" y="1385316"/>
            <a:ext cx="720564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9"/>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8"/>
          <p:cNvSpPr/>
          <p:nvPr/>
        </p:nvSpPr>
        <p:spPr>
          <a:xfrm>
            <a:off x="0" y="1514607"/>
            <a:ext cx="9144000" cy="3079456"/>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7;p8"/>
          <p:cNvPicPr preferRelativeResize="0"/>
          <p:nvPr/>
        </p:nvPicPr>
        <p:blipFill rotWithShape="1">
          <a:blip r:embed="rId15">
            <a:alphaModFix/>
          </a:blip>
          <a:srcRect t="1538" b="-1538"/>
          <a:stretch/>
        </p:blipFill>
        <p:spPr>
          <a:xfrm>
            <a:off x="0" y="4594860"/>
            <a:ext cx="9144000" cy="557213"/>
          </a:xfrm>
          <a:prstGeom prst="rect">
            <a:avLst/>
          </a:prstGeom>
          <a:noFill/>
          <a:ln>
            <a:noFill/>
          </a:ln>
        </p:spPr>
      </p:pic>
      <p:sp>
        <p:nvSpPr>
          <p:cNvPr id="8" name="Google Shape;8;p8"/>
          <p:cNvSpPr txBox="1">
            <a:spLocks noGrp="1"/>
          </p:cNvSpPr>
          <p:nvPr>
            <p:ph type="title"/>
          </p:nvPr>
        </p:nvSpPr>
        <p:spPr>
          <a:xfrm>
            <a:off x="1088685" y="603390"/>
            <a:ext cx="7202456" cy="78692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8"/>
          <p:cNvSpPr txBox="1">
            <a:spLocks noGrp="1"/>
          </p:cNvSpPr>
          <p:nvPr>
            <p:ph type="body" idx="1"/>
          </p:nvPr>
        </p:nvSpPr>
        <p:spPr>
          <a:xfrm>
            <a:off x="1088685" y="1511799"/>
            <a:ext cx="7202456" cy="2587960"/>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20000"/>
              </a:lnSpc>
              <a:spcBef>
                <a:spcPts val="750"/>
              </a:spcBef>
              <a:spcAft>
                <a:spcPts val="0"/>
              </a:spcAft>
              <a:buClr>
                <a:schemeClr val="accent1"/>
              </a:buClr>
              <a:buSzPts val="1500"/>
              <a:buFont typeface="Arial"/>
              <a:buChar char="•"/>
              <a:defRPr sz="1500" b="0" i="0" u="none" strike="noStrike" cap="none">
                <a:solidFill>
                  <a:schemeClr val="dk1"/>
                </a:solidFill>
                <a:latin typeface="Gill Sans"/>
                <a:ea typeface="Gill Sans"/>
                <a:cs typeface="Gill Sans"/>
                <a:sym typeface="Gill Sans"/>
              </a:defRPr>
            </a:lvl1pPr>
            <a:lvl2pPr marL="914400" marR="0" lvl="1" indent="-314325" algn="l" rtl="0">
              <a:lnSpc>
                <a:spcPct val="120000"/>
              </a:lnSpc>
              <a:spcBef>
                <a:spcPts val="375"/>
              </a:spcBef>
              <a:spcAft>
                <a:spcPts val="0"/>
              </a:spcAft>
              <a:buClr>
                <a:schemeClr val="accent1"/>
              </a:buClr>
              <a:buSzPts val="1350"/>
              <a:buFont typeface="Arial"/>
              <a:buChar char="•"/>
              <a:defRPr sz="1350" b="0" i="0" u="none" strike="noStrike" cap="none">
                <a:solidFill>
                  <a:schemeClr val="dk1"/>
                </a:solidFill>
                <a:latin typeface="Gill Sans"/>
                <a:ea typeface="Gill Sans"/>
                <a:cs typeface="Gill Sans"/>
                <a:sym typeface="Gill Sans"/>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chemeClr val="dk1"/>
                </a:solidFill>
                <a:latin typeface="Gill Sans"/>
                <a:ea typeface="Gill Sans"/>
                <a:cs typeface="Gill Sans"/>
                <a:sym typeface="Gill Sans"/>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9pPr>
          </a:lstStyle>
          <a:p>
            <a:endParaRPr/>
          </a:p>
        </p:txBody>
      </p:sp>
      <p:sp>
        <p:nvSpPr>
          <p:cNvPr id="10" name="Google Shape;10;p8"/>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1" name="Google Shape;11;p8"/>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5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8"/>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1pPr>
            <a:lvl2pPr marL="0" marR="0" lvl="1"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2pPr>
            <a:lvl3pPr marL="0" marR="0" lvl="2"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3pPr>
            <a:lvl4pPr marL="0" marR="0" lvl="3"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4pPr>
            <a:lvl5pPr marL="0" marR="0" lvl="4"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5pPr>
            <a:lvl6pPr marL="0" marR="0" lvl="5"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6pPr>
            <a:lvl7pPr marL="0" marR="0" lvl="6"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7pPr>
            <a:lvl8pPr marL="0" marR="0" lvl="7"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8pPr>
            <a:lvl9pPr marL="0" marR="0" lvl="8"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cxnSp>
        <p:nvCxnSpPr>
          <p:cNvPr id="13" name="Google Shape;13;p8"/>
          <p:cNvCxnSpPr/>
          <p:nvPr/>
        </p:nvCxnSpPr>
        <p:spPr>
          <a:xfrm>
            <a:off x="0" y="4596310"/>
            <a:ext cx="9144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EQ21UFG0Vds?feature=oembed" TargetMode="Externa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
          <p:cNvPicPr preferRelativeResize="0"/>
          <p:nvPr/>
        </p:nvPicPr>
        <p:blipFill rotWithShape="1">
          <a:blip r:embed="rId3">
            <a:alphaModFix/>
          </a:blip>
          <a:srcRect/>
          <a:stretch/>
        </p:blipFill>
        <p:spPr>
          <a:xfrm>
            <a:off x="2989963" y="1071850"/>
            <a:ext cx="3164075" cy="2999800"/>
          </a:xfrm>
          <a:prstGeom prst="rect">
            <a:avLst/>
          </a:prstGeom>
          <a:noFill/>
          <a:ln>
            <a:noFill/>
          </a:ln>
        </p:spPr>
      </p:pic>
      <p:sp>
        <p:nvSpPr>
          <p:cNvPr id="110" name="Google Shape;110;p1"/>
          <p:cNvSpPr txBox="1"/>
          <p:nvPr/>
        </p:nvSpPr>
        <p:spPr>
          <a:xfrm>
            <a:off x="185312" y="76912"/>
            <a:ext cx="7660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000000"/>
              </a:solidFill>
              <a:latin typeface="Arial"/>
              <a:ea typeface="Arial"/>
              <a:cs typeface="Arial"/>
              <a:sym typeface="Arial"/>
            </a:endParaRPr>
          </a:p>
        </p:txBody>
      </p:sp>
      <p:sp>
        <p:nvSpPr>
          <p:cNvPr id="111" name="Google Shape;111;p1"/>
          <p:cNvSpPr txBox="1"/>
          <p:nvPr/>
        </p:nvSpPr>
        <p:spPr>
          <a:xfrm>
            <a:off x="790338" y="3980450"/>
            <a:ext cx="7563300" cy="66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a:solidFill>
                  <a:srgbClr val="B71E42"/>
                </a:solidFill>
                <a:latin typeface="Lobster"/>
                <a:ea typeface="Lobster"/>
                <a:cs typeface="Lobster"/>
                <a:sym typeface="Lobster"/>
              </a:rPr>
              <a:t>For Families</a:t>
            </a:r>
            <a:endParaRPr sz="4500">
              <a:solidFill>
                <a:srgbClr val="B71E42"/>
              </a:solidFill>
              <a:latin typeface="Lobster"/>
              <a:ea typeface="Lobster"/>
              <a:cs typeface="Lobster"/>
              <a:sym typeface="Lobster"/>
            </a:endParaRPr>
          </a:p>
        </p:txBody>
      </p:sp>
      <p:pic>
        <p:nvPicPr>
          <p:cNvPr id="2" name="Picture 2" descr="A logo for a book store&#10;&#10;Description automatically generated">
            <a:extLst>
              <a:ext uri="{FF2B5EF4-FFF2-40B4-BE49-F238E27FC236}">
                <a16:creationId xmlns:a16="http://schemas.microsoft.com/office/drawing/2014/main" id="{27825FC8-CB96-7298-D7EB-0891BE107DF7}"/>
              </a:ext>
            </a:extLst>
          </p:cNvPr>
          <p:cNvPicPr>
            <a:picLocks noChangeAspect="1"/>
          </p:cNvPicPr>
          <p:nvPr/>
        </p:nvPicPr>
        <p:blipFill>
          <a:blip r:embed="rId4"/>
          <a:stretch>
            <a:fillRect/>
          </a:stretch>
        </p:blipFill>
        <p:spPr>
          <a:xfrm>
            <a:off x="7200900" y="2860735"/>
            <a:ext cx="1600200" cy="15894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7"/>
          <p:cNvSpPr txBox="1">
            <a:spLocks noGrp="1"/>
          </p:cNvSpPr>
          <p:nvPr>
            <p:ph type="title"/>
          </p:nvPr>
        </p:nvSpPr>
        <p:spPr>
          <a:xfrm>
            <a:off x="311700" y="220775"/>
            <a:ext cx="8520600" cy="707400"/>
          </a:xfrm>
          <a:prstGeom prst="rect">
            <a:avLst/>
          </a:prstGeom>
          <a:noFill/>
          <a:ln>
            <a:noFill/>
          </a:ln>
        </p:spPr>
        <p:txBody>
          <a:bodyPr spcFirstLastPara="1" wrap="square" lIns="91425" tIns="91425" rIns="91425" bIns="91425" anchor="t" anchorCtr="0">
            <a:noAutofit/>
          </a:bodyPr>
          <a:lstStyle/>
          <a:p>
            <a:pPr algn="ctr"/>
            <a:r>
              <a:rPr lang="en" b="1">
                <a:latin typeface="Arial"/>
                <a:ea typeface="Arial"/>
                <a:cs typeface="Arial"/>
                <a:sym typeface="Arial"/>
              </a:rPr>
              <a:t>SUMMER READING CAMPS </a:t>
            </a:r>
            <a:endParaRPr lang="en" b="1">
              <a:highlight>
                <a:srgbClr val="FFFF00"/>
              </a:highlight>
              <a:latin typeface="Arial"/>
              <a:ea typeface="Arial"/>
              <a:cs typeface="Arial"/>
            </a:endParaRPr>
          </a:p>
        </p:txBody>
      </p:sp>
      <p:pic>
        <p:nvPicPr>
          <p:cNvPr id="2" name="Picture 2" descr="A logo for a school camp&#10;&#10;Description automatically generated">
            <a:extLst>
              <a:ext uri="{FF2B5EF4-FFF2-40B4-BE49-F238E27FC236}">
                <a16:creationId xmlns:a16="http://schemas.microsoft.com/office/drawing/2014/main" id="{2E8C34C3-D3A7-4608-D48A-58D7F1996E35}"/>
              </a:ext>
            </a:extLst>
          </p:cNvPr>
          <p:cNvPicPr>
            <a:picLocks noChangeAspect="1"/>
          </p:cNvPicPr>
          <p:nvPr/>
        </p:nvPicPr>
        <p:blipFill>
          <a:blip r:embed="rId3"/>
          <a:stretch>
            <a:fillRect/>
          </a:stretch>
        </p:blipFill>
        <p:spPr>
          <a:xfrm>
            <a:off x="3137674" y="3744022"/>
            <a:ext cx="1258695" cy="1258695"/>
          </a:xfrm>
          <a:prstGeom prst="rect">
            <a:avLst/>
          </a:prstGeom>
        </p:spPr>
      </p:pic>
      <p:pic>
        <p:nvPicPr>
          <p:cNvPr id="3" name="Picture 3" descr="A logo of a book and backpack&#10;&#10;Description automatically generated">
            <a:extLst>
              <a:ext uri="{FF2B5EF4-FFF2-40B4-BE49-F238E27FC236}">
                <a16:creationId xmlns:a16="http://schemas.microsoft.com/office/drawing/2014/main" id="{68A51B83-2C80-6539-6626-E15E26647B6F}"/>
              </a:ext>
            </a:extLst>
          </p:cNvPr>
          <p:cNvPicPr>
            <a:picLocks noChangeAspect="1"/>
          </p:cNvPicPr>
          <p:nvPr/>
        </p:nvPicPr>
        <p:blipFill>
          <a:blip r:embed="rId4"/>
          <a:stretch>
            <a:fillRect/>
          </a:stretch>
        </p:blipFill>
        <p:spPr>
          <a:xfrm>
            <a:off x="4838235" y="3744022"/>
            <a:ext cx="1237785" cy="1237785"/>
          </a:xfrm>
          <a:prstGeom prst="rect">
            <a:avLst/>
          </a:prstGeom>
        </p:spPr>
      </p:pic>
      <p:sp>
        <p:nvSpPr>
          <p:cNvPr id="7" name="Text Placeholder 6">
            <a:extLst>
              <a:ext uri="{FF2B5EF4-FFF2-40B4-BE49-F238E27FC236}">
                <a16:creationId xmlns:a16="http://schemas.microsoft.com/office/drawing/2014/main" id="{1150F4BA-2C35-4067-9E06-95BDE1777893}"/>
              </a:ext>
            </a:extLst>
          </p:cNvPr>
          <p:cNvSpPr>
            <a:spLocks noGrp="1"/>
          </p:cNvSpPr>
          <p:nvPr>
            <p:ph type="body" idx="1"/>
          </p:nvPr>
        </p:nvSpPr>
        <p:spPr>
          <a:xfrm>
            <a:off x="311700" y="894357"/>
            <a:ext cx="8520600" cy="3354000"/>
          </a:xfrm>
        </p:spPr>
        <p:txBody>
          <a:bodyPr/>
          <a:lstStyle/>
          <a:p>
            <a:pPr indent="-336550">
              <a:lnSpc>
                <a:spcPct val="150000"/>
              </a:lnSpc>
              <a:buFont typeface="Wingdings,Sans-Serif"/>
              <a:buChar char="v"/>
            </a:pPr>
            <a:r>
              <a:rPr lang="en-US" sz="1700">
                <a:latin typeface="Arial"/>
                <a:cs typeface="Arial"/>
              </a:rPr>
              <a:t>Alabama Summer Achievement Program is for all K-3 students in public elementary schools that are among the lowest performing five percent in reading</a:t>
            </a:r>
            <a:endParaRPr lang="en" sz="1700">
              <a:latin typeface="Arial"/>
              <a:cs typeface="Arial"/>
            </a:endParaRPr>
          </a:p>
          <a:p>
            <a:pPr indent="-336550">
              <a:lnSpc>
                <a:spcPct val="150000"/>
              </a:lnSpc>
              <a:buFont typeface="Wingdings,Sans-Serif"/>
              <a:buChar char="v"/>
            </a:pPr>
            <a:r>
              <a:rPr lang="en-US" sz="1700">
                <a:latin typeface="Arial"/>
                <a:cs typeface="Arial"/>
              </a:rPr>
              <a:t>High quality summer reading camps at elementary schools that are not among the lowest five percent performing elementary schools</a:t>
            </a:r>
          </a:p>
          <a:p>
            <a:pPr indent="-336550">
              <a:lnSpc>
                <a:spcPct val="150000"/>
              </a:lnSpc>
              <a:buFont typeface="Wingdings,Sans-Serif"/>
              <a:buChar char="v"/>
            </a:pPr>
            <a:r>
              <a:rPr lang="en" sz="1700">
                <a:latin typeface="Arial"/>
                <a:cs typeface="Arial"/>
              </a:rPr>
              <a:t>All K-3 students identified with a reading deficiency, or the characteristics of dyslexia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7"/>
          <p:cNvSpPr txBox="1">
            <a:spLocks noGrp="1"/>
          </p:cNvSpPr>
          <p:nvPr>
            <p:ph type="title"/>
          </p:nvPr>
        </p:nvSpPr>
        <p:spPr>
          <a:xfrm>
            <a:off x="311700" y="220775"/>
            <a:ext cx="8520600" cy="707400"/>
          </a:xfrm>
          <a:prstGeom prst="rect">
            <a:avLst/>
          </a:prstGeom>
          <a:noFill/>
          <a:ln>
            <a:noFill/>
          </a:ln>
        </p:spPr>
        <p:txBody>
          <a:bodyPr spcFirstLastPara="1" wrap="square" lIns="91425" tIns="91425" rIns="91425" bIns="91425" anchor="t" anchorCtr="0">
            <a:noAutofit/>
          </a:bodyPr>
          <a:lstStyle/>
          <a:p>
            <a:pPr algn="ctr"/>
            <a:r>
              <a:rPr lang="en" b="1">
                <a:latin typeface="Arial"/>
                <a:ea typeface="Arial"/>
                <a:cs typeface="Arial"/>
                <a:sym typeface="Arial"/>
              </a:rPr>
              <a:t>SUMMER READING CAMPS </a:t>
            </a:r>
            <a:endParaRPr lang="en" b="1">
              <a:highlight>
                <a:srgbClr val="FFFF00"/>
              </a:highlight>
              <a:latin typeface="Arial"/>
              <a:ea typeface="Arial"/>
              <a:cs typeface="Arial"/>
            </a:endParaRPr>
          </a:p>
        </p:txBody>
      </p:sp>
      <p:sp>
        <p:nvSpPr>
          <p:cNvPr id="185" name="Google Shape;185;p37"/>
          <p:cNvSpPr txBox="1">
            <a:spLocks noGrp="1"/>
          </p:cNvSpPr>
          <p:nvPr>
            <p:ph type="body" idx="1"/>
          </p:nvPr>
        </p:nvSpPr>
        <p:spPr>
          <a:xfrm>
            <a:off x="317124" y="808956"/>
            <a:ext cx="8523906" cy="2928751"/>
          </a:xfrm>
          <a:prstGeom prst="rect">
            <a:avLst/>
          </a:prstGeom>
          <a:noFill/>
          <a:ln>
            <a:noFill/>
          </a:ln>
        </p:spPr>
        <p:txBody>
          <a:bodyPr spcFirstLastPara="1" wrap="square" lIns="91425" tIns="91425" rIns="91425" bIns="91425" anchor="t" anchorCtr="0">
            <a:noAutofit/>
          </a:bodyPr>
          <a:lstStyle/>
          <a:p>
            <a:pPr indent="-336550">
              <a:lnSpc>
                <a:spcPct val="150000"/>
              </a:lnSpc>
              <a:buSzPts val="1700"/>
              <a:buFont typeface="Wingdings,Sans-Serif"/>
              <a:buChar char="v"/>
            </a:pPr>
            <a:r>
              <a:rPr lang="en-US" sz="1700">
                <a:latin typeface="Arial"/>
                <a:cs typeface="Arial"/>
              </a:rPr>
              <a:t>A minimum of 60 hours of scientifically based reading instruction &amp; intervention </a:t>
            </a:r>
          </a:p>
          <a:p>
            <a:pPr indent="-336550">
              <a:lnSpc>
                <a:spcPct val="150000"/>
              </a:lnSpc>
              <a:buSzPts val="1700"/>
              <a:buFont typeface="Wingdings"/>
              <a:buChar char="v"/>
            </a:pPr>
            <a:r>
              <a:rPr lang="en" sz="1700">
                <a:latin typeface="Arial"/>
                <a:cs typeface="Arial"/>
              </a:rPr>
              <a:t>May be held in conjunction with existing summer programs, designated as effective by the State Superintendent</a:t>
            </a:r>
            <a:endParaRPr lang="en-US"/>
          </a:p>
          <a:p>
            <a:pPr marL="406400" indent="-285750">
              <a:lnSpc>
                <a:spcPct val="150000"/>
              </a:lnSpc>
              <a:buSzPts val="1700"/>
              <a:buFont typeface="Wingdings,Sans-Serif"/>
              <a:buChar char="v"/>
            </a:pPr>
            <a:r>
              <a:rPr lang="en-US" sz="1700">
                <a:latin typeface="Arial"/>
                <a:cs typeface="Arial"/>
              </a:rPr>
              <a:t>High quality instruction with assessments administered at the beginning and end of the summer camp to measure progress</a:t>
            </a:r>
            <a:endParaRPr lang="en" sz="1700">
              <a:latin typeface="Arial"/>
              <a:cs typeface="Arial"/>
            </a:endParaRPr>
          </a:p>
          <a:p>
            <a:pPr indent="-336550">
              <a:lnSpc>
                <a:spcPct val="150000"/>
              </a:lnSpc>
              <a:buSzPts val="1700"/>
              <a:buFont typeface="Wingdings,Sans-Serif"/>
              <a:buChar char="v"/>
            </a:pPr>
            <a:endParaRPr lang="en-US" sz="1700">
              <a:latin typeface="Arial"/>
              <a:cs typeface="Arial"/>
            </a:endParaRPr>
          </a:p>
          <a:p>
            <a:pPr lvl="0">
              <a:lnSpc>
                <a:spcPct val="114999"/>
              </a:lnSpc>
              <a:spcBef>
                <a:spcPts val="0"/>
              </a:spcBef>
              <a:spcAft>
                <a:spcPts val="0"/>
              </a:spcAft>
              <a:buSzPts val="1700"/>
            </a:pPr>
            <a:endParaRPr lang="en-US" sz="1700">
              <a:latin typeface="Arial"/>
              <a:cs typeface="Arial"/>
            </a:endParaRPr>
          </a:p>
          <a:p>
            <a:pPr lvl="0" indent="-336550">
              <a:lnSpc>
                <a:spcPct val="114999"/>
              </a:lnSpc>
              <a:spcAft>
                <a:spcPts val="0"/>
              </a:spcAft>
              <a:buSzPts val="1700"/>
              <a:buFont typeface="Wingdings"/>
              <a:buChar char="v"/>
            </a:pPr>
            <a:endParaRPr lang="en" sz="1700">
              <a:ea typeface="Arial"/>
              <a:cs typeface="Arial"/>
            </a:endParaRPr>
          </a:p>
          <a:p>
            <a:pPr lvl="0" indent="-336550" algn="ctr" rtl="0">
              <a:lnSpc>
                <a:spcPct val="114999"/>
              </a:lnSpc>
              <a:buSzPts val="1700"/>
              <a:buFont typeface="Wingdings"/>
              <a:buChar char="v"/>
            </a:pPr>
            <a:endParaRPr lang="en" sz="1700">
              <a:latin typeface="Arial"/>
              <a:cs typeface="Arial"/>
            </a:endParaRPr>
          </a:p>
          <a:p>
            <a:pPr indent="-336550" algn="ctr">
              <a:lnSpc>
                <a:spcPct val="114999"/>
              </a:lnSpc>
              <a:buSzPts val="1700"/>
              <a:buFont typeface="Wingdings"/>
              <a:buChar char="v"/>
            </a:pPr>
            <a:endParaRPr lang="en" sz="1700">
              <a:cs typeface="Arial"/>
            </a:endParaRPr>
          </a:p>
          <a:p>
            <a:pPr indent="-336550" algn="ctr">
              <a:lnSpc>
                <a:spcPct val="114999"/>
              </a:lnSpc>
              <a:buSzPts val="1700"/>
              <a:buFont typeface="Wingdings"/>
              <a:buChar char="v"/>
            </a:pPr>
            <a:endParaRPr lang="en" sz="1700">
              <a:latin typeface="Arial"/>
              <a:cs typeface="Arial"/>
            </a:endParaRPr>
          </a:p>
          <a:p>
            <a:pPr indent="-336550" algn="ctr">
              <a:lnSpc>
                <a:spcPct val="114999"/>
              </a:lnSpc>
              <a:buSzPts val="1700"/>
              <a:buFont typeface="Wingdings"/>
              <a:buChar char="v"/>
            </a:pPr>
            <a:endParaRPr lang="en" sz="1700">
              <a:cs typeface="Arial"/>
            </a:endParaRPr>
          </a:p>
          <a:p>
            <a:pPr marL="120650" indent="0" algn="ctr">
              <a:buSzPts val="1700"/>
              <a:buNone/>
            </a:pPr>
            <a:endParaRPr lang="en" sz="1700">
              <a:cs typeface="Arial"/>
            </a:endParaRPr>
          </a:p>
          <a:p>
            <a:pPr marL="0" indent="0" algn="ctr">
              <a:spcBef>
                <a:spcPts val="3200"/>
              </a:spcBef>
              <a:buNone/>
            </a:pPr>
            <a:endParaRPr lang="en-US" sz="1400">
              <a:latin typeface="Arial"/>
              <a:cs typeface="Arial"/>
            </a:endParaRPr>
          </a:p>
          <a:p>
            <a:pPr indent="0" algn="ctr">
              <a:spcBef>
                <a:spcPts val="3200"/>
              </a:spcBef>
              <a:spcAft>
                <a:spcPts val="1600"/>
              </a:spcAft>
              <a:buNone/>
            </a:pPr>
            <a:endParaRPr lang="en-US" sz="2400"/>
          </a:p>
        </p:txBody>
      </p:sp>
      <p:pic>
        <p:nvPicPr>
          <p:cNvPr id="2" name="Picture 2" descr="A logo for a school camp&#10;&#10;Description automatically generated">
            <a:extLst>
              <a:ext uri="{FF2B5EF4-FFF2-40B4-BE49-F238E27FC236}">
                <a16:creationId xmlns:a16="http://schemas.microsoft.com/office/drawing/2014/main" id="{2E8C34C3-D3A7-4608-D48A-58D7F1996E35}"/>
              </a:ext>
            </a:extLst>
          </p:cNvPr>
          <p:cNvPicPr>
            <a:picLocks noChangeAspect="1"/>
          </p:cNvPicPr>
          <p:nvPr/>
        </p:nvPicPr>
        <p:blipFill>
          <a:blip r:embed="rId3"/>
          <a:stretch>
            <a:fillRect/>
          </a:stretch>
        </p:blipFill>
        <p:spPr>
          <a:xfrm>
            <a:off x="3137674" y="3744022"/>
            <a:ext cx="1258695" cy="1258695"/>
          </a:xfrm>
          <a:prstGeom prst="rect">
            <a:avLst/>
          </a:prstGeom>
        </p:spPr>
      </p:pic>
      <p:pic>
        <p:nvPicPr>
          <p:cNvPr id="3" name="Picture 3" descr="A logo of a book and backpack&#10;&#10;Description automatically generated">
            <a:extLst>
              <a:ext uri="{FF2B5EF4-FFF2-40B4-BE49-F238E27FC236}">
                <a16:creationId xmlns:a16="http://schemas.microsoft.com/office/drawing/2014/main" id="{68A51B83-2C80-6539-6626-E15E26647B6F}"/>
              </a:ext>
            </a:extLst>
          </p:cNvPr>
          <p:cNvPicPr>
            <a:picLocks noChangeAspect="1"/>
          </p:cNvPicPr>
          <p:nvPr/>
        </p:nvPicPr>
        <p:blipFill>
          <a:blip r:embed="rId4"/>
          <a:stretch>
            <a:fillRect/>
          </a:stretch>
        </p:blipFill>
        <p:spPr>
          <a:xfrm>
            <a:off x="4838235" y="3744022"/>
            <a:ext cx="1237785" cy="1237785"/>
          </a:xfrm>
          <a:prstGeom prst="rect">
            <a:avLst/>
          </a:prstGeom>
        </p:spPr>
      </p:pic>
    </p:spTree>
    <p:extLst>
      <p:ext uri="{BB962C8B-B14F-4D97-AF65-F5344CB8AC3E}">
        <p14:creationId xmlns:p14="http://schemas.microsoft.com/office/powerpoint/2010/main" val="19639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5">
                                            <p:txEl>
                                              <p:pRg st="0" end="0"/>
                                            </p:txEl>
                                          </p:spTgt>
                                        </p:tgtEl>
                                        <p:attrNameLst>
                                          <p:attrName>style.visibility</p:attrName>
                                        </p:attrNameLst>
                                      </p:cBhvr>
                                      <p:to>
                                        <p:strVal val="visible"/>
                                      </p:to>
                                    </p:set>
                                    <p:anim calcmode="lin" valueType="num">
                                      <p:cBhvr additive="base">
                                        <p:cTn id="7" dur="500" fill="hold"/>
                                        <p:tgtEl>
                                          <p:spTgt spid="18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5">
                                            <p:txEl>
                                              <p:pRg st="1" end="1"/>
                                            </p:txEl>
                                          </p:spTgt>
                                        </p:tgtEl>
                                        <p:attrNameLst>
                                          <p:attrName>style.visibility</p:attrName>
                                        </p:attrNameLst>
                                      </p:cBhvr>
                                      <p:to>
                                        <p:strVal val="visible"/>
                                      </p:to>
                                    </p:set>
                                    <p:anim calcmode="lin" valueType="num">
                                      <p:cBhvr additive="base">
                                        <p:cTn id="13" dur="500" fill="hold"/>
                                        <p:tgtEl>
                                          <p:spTgt spid="18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5">
                                            <p:txEl>
                                              <p:pRg st="2" end="2"/>
                                            </p:txEl>
                                          </p:spTgt>
                                        </p:tgtEl>
                                        <p:attrNameLst>
                                          <p:attrName>style.visibility</p:attrName>
                                        </p:attrNameLst>
                                      </p:cBhvr>
                                      <p:to>
                                        <p:strVal val="visible"/>
                                      </p:to>
                                    </p:set>
                                    <p:anim calcmode="lin" valueType="num">
                                      <p:cBhvr additive="base">
                                        <p:cTn id="19" dur="500" fill="hold"/>
                                        <p:tgtEl>
                                          <p:spTgt spid="18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1"/>
          <p:cNvSpPr txBox="1">
            <a:spLocks noGrp="1"/>
          </p:cNvSpPr>
          <p:nvPr>
            <p:ph type="title"/>
          </p:nvPr>
        </p:nvSpPr>
        <p:spPr>
          <a:xfrm>
            <a:off x="311700" y="22077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4200"/>
              <a:buFont typeface="Arial"/>
              <a:buNone/>
            </a:pPr>
            <a:r>
              <a:rPr lang="en" b="1">
                <a:latin typeface="Arial"/>
                <a:ea typeface="Arial"/>
                <a:cs typeface="Arial"/>
                <a:sym typeface="Arial"/>
              </a:rPr>
              <a:t>PROMOTION TO FOURTH GRADE </a:t>
            </a:r>
            <a:endParaRPr b="1">
              <a:highlight>
                <a:srgbClr val="FF00FF"/>
              </a:highlight>
              <a:latin typeface="Arial"/>
              <a:ea typeface="Arial"/>
              <a:cs typeface="Arial"/>
              <a:sym typeface="Arial"/>
            </a:endParaRPr>
          </a:p>
        </p:txBody>
      </p:sp>
      <p:sp>
        <p:nvSpPr>
          <p:cNvPr id="192" name="Google Shape;192;p41"/>
          <p:cNvSpPr txBox="1">
            <a:spLocks noGrp="1"/>
          </p:cNvSpPr>
          <p:nvPr>
            <p:ph type="body" idx="1"/>
          </p:nvPr>
        </p:nvSpPr>
        <p:spPr>
          <a:xfrm>
            <a:off x="311700" y="793360"/>
            <a:ext cx="8520600" cy="330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800"/>
              <a:buNone/>
            </a:pPr>
            <a:r>
              <a:rPr lang="en" sz="1800">
                <a:latin typeface="Arial"/>
                <a:ea typeface="Arial"/>
                <a:cs typeface="Arial"/>
                <a:sym typeface="Arial"/>
              </a:rPr>
              <a:t>Third graders can be promoted to fourth grade by…</a:t>
            </a:r>
            <a:endParaRPr sz="1900"/>
          </a:p>
          <a:p>
            <a:pPr marL="457200" lvl="0" indent="-342900" algn="l" rtl="0">
              <a:lnSpc>
                <a:spcPct val="115000"/>
              </a:lnSpc>
              <a:spcBef>
                <a:spcPts val="1600"/>
              </a:spcBef>
              <a:spcAft>
                <a:spcPts val="0"/>
              </a:spcAft>
              <a:buSzPts val="1800"/>
              <a:buFont typeface="Arial"/>
              <a:buAutoNum type="arabicPeriod"/>
            </a:pPr>
            <a:r>
              <a:rPr lang="en" sz="1800">
                <a:latin typeface="Arial"/>
                <a:ea typeface="Arial"/>
                <a:cs typeface="Arial"/>
                <a:sym typeface="Arial"/>
              </a:rPr>
              <a:t>Scoring above the lowest achievement level on a State Board approved assessment in reading. (ACAP)</a:t>
            </a:r>
            <a:endParaRPr sz="1900"/>
          </a:p>
          <a:p>
            <a:pPr marL="457200" lvl="0" indent="-342900" algn="l" rtl="0">
              <a:lnSpc>
                <a:spcPct val="115000"/>
              </a:lnSpc>
              <a:spcBef>
                <a:spcPts val="0"/>
              </a:spcBef>
              <a:spcAft>
                <a:spcPts val="0"/>
              </a:spcAft>
              <a:buSzPts val="1800"/>
              <a:buFont typeface="Arial"/>
              <a:buAutoNum type="arabicPeriod"/>
            </a:pPr>
            <a:r>
              <a:rPr lang="en" sz="1800">
                <a:latin typeface="Arial"/>
                <a:ea typeface="Arial"/>
                <a:cs typeface="Arial"/>
                <a:sym typeface="Arial"/>
              </a:rPr>
              <a:t>Earning an acceptable score on an alternative (supplemental) reading assessment.</a:t>
            </a:r>
            <a:endParaRPr sz="1800">
              <a:latin typeface="Arial"/>
              <a:ea typeface="Arial"/>
              <a:cs typeface="Arial"/>
              <a:sym typeface="Arial"/>
            </a:endParaRPr>
          </a:p>
          <a:p>
            <a:pPr>
              <a:buFont typeface="Arial"/>
              <a:buAutoNum type="arabicPeriod"/>
            </a:pPr>
            <a:r>
              <a:rPr lang="en" sz="1800">
                <a:latin typeface="Arial"/>
                <a:ea typeface="Arial"/>
                <a:cs typeface="Arial"/>
                <a:sym typeface="Arial"/>
              </a:rPr>
              <a:t>Demonstrating mastery of essential third grade state reading standards.  Evidence pieces will be collected and stored in a Literacy Act Portfolio for each third grade student.   </a:t>
            </a:r>
            <a:endParaRPr sz="1800">
              <a:latin typeface="Arial"/>
              <a:ea typeface="Arial"/>
              <a:cs typeface="Arial"/>
              <a:sym typeface="Arial"/>
            </a:endParaRPr>
          </a:p>
          <a:p>
            <a:pPr marL="457200" lvl="0" indent="0" algn="l" rtl="0">
              <a:lnSpc>
                <a:spcPct val="115000"/>
              </a:lnSpc>
              <a:spcBef>
                <a:spcPts val="0"/>
              </a:spcBef>
              <a:spcAft>
                <a:spcPts val="0"/>
              </a:spcAft>
              <a:buSzPts val="1800"/>
              <a:buNone/>
            </a:pPr>
            <a:endParaRPr sz="1400">
              <a:latin typeface="Arial"/>
              <a:ea typeface="Arial"/>
              <a:cs typeface="Arial"/>
              <a:sym typeface="Arial"/>
            </a:endParaRPr>
          </a:p>
          <a:p>
            <a:pPr marL="457200" lvl="0" indent="0" algn="l" rtl="0">
              <a:lnSpc>
                <a:spcPct val="115000"/>
              </a:lnSpc>
              <a:spcBef>
                <a:spcPts val="0"/>
              </a:spcBef>
              <a:spcAft>
                <a:spcPts val="0"/>
              </a:spcAft>
              <a:buSzPts val="1800"/>
              <a:buNone/>
            </a:pPr>
            <a:endParaRPr sz="1400">
              <a:latin typeface="Arial"/>
              <a:ea typeface="Arial"/>
              <a:cs typeface="Arial"/>
              <a:sym typeface="Arial"/>
            </a:endParaRPr>
          </a:p>
        </p:txBody>
      </p:sp>
      <p:pic>
        <p:nvPicPr>
          <p:cNvPr id="2" name="Picture 2" descr="A group of children sitting at desks&#10;&#10;Description automatically generated">
            <a:extLst>
              <a:ext uri="{FF2B5EF4-FFF2-40B4-BE49-F238E27FC236}">
                <a16:creationId xmlns:a16="http://schemas.microsoft.com/office/drawing/2014/main" id="{6E99B5F7-06BB-8D22-F0E3-171FF7FC9DFA}"/>
              </a:ext>
            </a:extLst>
          </p:cNvPr>
          <p:cNvPicPr>
            <a:picLocks noChangeAspect="1"/>
          </p:cNvPicPr>
          <p:nvPr/>
        </p:nvPicPr>
        <p:blipFill>
          <a:blip r:embed="rId3"/>
          <a:stretch>
            <a:fillRect/>
          </a:stretch>
        </p:blipFill>
        <p:spPr>
          <a:xfrm>
            <a:off x="5734409" y="3615546"/>
            <a:ext cx="1470804" cy="14600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4"/>
          <p:cNvSpPr txBox="1">
            <a:spLocks noGrp="1"/>
          </p:cNvSpPr>
          <p:nvPr>
            <p:ph type="title"/>
          </p:nvPr>
        </p:nvSpPr>
        <p:spPr>
          <a:xfrm>
            <a:off x="275981" y="3386"/>
            <a:ext cx="8520600" cy="831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4200"/>
              <a:buFont typeface="Arial"/>
              <a:buNone/>
            </a:pPr>
            <a:r>
              <a:rPr lang="en" b="1">
                <a:latin typeface="Arial"/>
                <a:ea typeface="Arial"/>
                <a:cs typeface="Arial"/>
                <a:sym typeface="Arial"/>
              </a:rPr>
              <a:t>GOOD CAUSE EXEMPTIONS</a:t>
            </a:r>
            <a:endParaRPr b="1">
              <a:latin typeface="Arial"/>
              <a:ea typeface="Arial"/>
              <a:cs typeface="Arial"/>
              <a:sym typeface="Arial"/>
            </a:endParaRPr>
          </a:p>
        </p:txBody>
      </p:sp>
      <p:sp>
        <p:nvSpPr>
          <p:cNvPr id="199" name="Google Shape;199;p44"/>
          <p:cNvSpPr txBox="1">
            <a:spLocks noGrp="1"/>
          </p:cNvSpPr>
          <p:nvPr>
            <p:ph type="body" idx="1"/>
          </p:nvPr>
        </p:nvSpPr>
        <p:spPr>
          <a:prstGeom prst="rect">
            <a:avLst/>
          </a:prstGeom>
          <a:noFill/>
          <a:ln>
            <a:noFill/>
          </a:ln>
        </p:spPr>
        <p:txBody>
          <a:bodyPr spcFirstLastPara="1" wrap="square" lIns="114300" tIns="91425" rIns="91425" bIns="91425" anchor="t" anchorCtr="0">
            <a:noAutofit/>
          </a:bodyPr>
          <a:lstStyle/>
          <a:p>
            <a:pPr marL="457200" lvl="0" indent="-228600" algn="l" rtl="0">
              <a:lnSpc>
                <a:spcPct val="115000"/>
              </a:lnSpc>
              <a:spcBef>
                <a:spcPts val="0"/>
              </a:spcBef>
              <a:spcAft>
                <a:spcPts val="0"/>
              </a:spcAft>
              <a:buSzPts val="2400"/>
              <a:buFont typeface="Open Sans"/>
              <a:buNone/>
            </a:pPr>
            <a:endParaRPr sz="1400"/>
          </a:p>
          <a:p>
            <a:pPr marL="457200" lvl="0" indent="-228600" algn="l" rtl="0">
              <a:lnSpc>
                <a:spcPct val="115000"/>
              </a:lnSpc>
              <a:spcBef>
                <a:spcPts val="0"/>
              </a:spcBef>
              <a:spcAft>
                <a:spcPts val="0"/>
              </a:spcAft>
              <a:buSzPts val="2400"/>
              <a:buNone/>
            </a:pPr>
            <a:endParaRPr sz="1400">
              <a:latin typeface="Arial"/>
              <a:ea typeface="Arial"/>
              <a:cs typeface="Arial"/>
              <a:sym typeface="Arial"/>
            </a:endParaRPr>
          </a:p>
        </p:txBody>
      </p:sp>
      <p:sp>
        <p:nvSpPr>
          <p:cNvPr id="2" name="Text Placeholder 1">
            <a:extLst>
              <a:ext uri="{FF2B5EF4-FFF2-40B4-BE49-F238E27FC236}">
                <a16:creationId xmlns:a16="http://schemas.microsoft.com/office/drawing/2014/main" id="{EA8527A0-35E9-30A1-2BA8-E2144D2C9BE0}"/>
              </a:ext>
            </a:extLst>
          </p:cNvPr>
          <p:cNvSpPr>
            <a:spLocks noGrp="1"/>
          </p:cNvSpPr>
          <p:nvPr>
            <p:ph type="body" idx="2"/>
          </p:nvPr>
        </p:nvSpPr>
        <p:spPr>
          <a:xfrm>
            <a:off x="4495907" y="640969"/>
            <a:ext cx="4498827" cy="3789427"/>
          </a:xfrm>
        </p:spPr>
        <p:txBody>
          <a:bodyPr>
            <a:normAutofit fontScale="92500" lnSpcReduction="10000"/>
          </a:bodyPr>
          <a:lstStyle/>
          <a:p>
            <a:pPr>
              <a:buAutoNum type="arabicPeriod"/>
            </a:pPr>
            <a:endParaRPr lang="en-US" sz="1000" i="1">
              <a:solidFill>
                <a:srgbClr val="444444"/>
              </a:solidFill>
              <a:latin typeface="Arial"/>
              <a:ea typeface="Arial"/>
              <a:cs typeface="Arial"/>
            </a:endParaRPr>
          </a:p>
          <a:p>
            <a:pPr lvl="0">
              <a:lnSpc>
                <a:spcPct val="114999"/>
              </a:lnSpc>
              <a:buAutoNum type="arabicPeriod"/>
            </a:pPr>
            <a:r>
              <a:rPr lang="en-US" i="1">
                <a:solidFill>
                  <a:srgbClr val="444444"/>
                </a:solidFill>
                <a:latin typeface="Arial"/>
                <a:ea typeface="Arial"/>
                <a:cs typeface="Arial"/>
              </a:rPr>
              <a:t>Students identified as English language learners who have had less than three years of instruction in English as a second language. </a:t>
            </a:r>
            <a:r>
              <a:rPr lang="en-US">
                <a:solidFill>
                  <a:srgbClr val="444444"/>
                </a:solidFill>
                <a:latin typeface="Arial"/>
                <a:ea typeface="Arial"/>
                <a:cs typeface="Arial"/>
              </a:rPr>
              <a:t>​</a:t>
            </a:r>
            <a:endParaRPr lang="en-US"/>
          </a:p>
          <a:p>
            <a:pPr>
              <a:buAutoNum type="arabicPeriod"/>
            </a:pPr>
            <a:r>
              <a:rPr lang="en-US" i="1">
                <a:solidFill>
                  <a:srgbClr val="444444"/>
                </a:solidFill>
                <a:latin typeface="Arial"/>
                <a:ea typeface="Arial"/>
                <a:cs typeface="Arial"/>
              </a:rPr>
              <a:t>Students with disabilities who have an Individualized Education Plan (IEP) or a section 504 plan that reflects that the student has received intensive reading intervention for more than two years or was previously retained in kindergarten, 1st, 2nd, or 3rd grade.</a:t>
            </a:r>
            <a:r>
              <a:rPr lang="en-US">
                <a:solidFill>
                  <a:srgbClr val="444444"/>
                </a:solidFill>
                <a:latin typeface="Arial"/>
                <a:ea typeface="Arial"/>
                <a:cs typeface="Arial"/>
              </a:rPr>
              <a:t>​</a:t>
            </a:r>
          </a:p>
          <a:p>
            <a:pPr lvl="0" rtl="0">
              <a:buAutoNum type="arabicPeriod"/>
            </a:pPr>
            <a:r>
              <a:rPr lang="en-US" i="1">
                <a:solidFill>
                  <a:srgbClr val="444444"/>
                </a:solidFill>
                <a:latin typeface="Arial"/>
                <a:ea typeface="Arial"/>
                <a:cs typeface="Arial"/>
              </a:rPr>
              <a:t>Students who have received intensive reading intervention for two or more years and who still demonstrate a deficiency in reading who were previously retained in kindergarten, 1st, 2nd, or 3rd grade for a total of two years. </a:t>
            </a:r>
            <a:r>
              <a:rPr lang="en-US">
                <a:solidFill>
                  <a:srgbClr val="444444"/>
                </a:solidFill>
                <a:latin typeface="Arial"/>
                <a:ea typeface="Arial"/>
                <a:cs typeface="Arial"/>
              </a:rPr>
              <a:t>​</a:t>
            </a:r>
          </a:p>
          <a:p>
            <a:pPr rtl="0"/>
            <a:r>
              <a:rPr lang="en-US" b="1">
                <a:solidFill>
                  <a:srgbClr val="444444"/>
                </a:solidFill>
                <a:latin typeface="Arial"/>
                <a:ea typeface="Calibri"/>
                <a:cs typeface="Calibri"/>
              </a:rPr>
              <a:t>***No student shall be retained more than once in 3rd grade.</a:t>
            </a:r>
            <a:r>
              <a:rPr lang="en-US">
                <a:solidFill>
                  <a:srgbClr val="444444"/>
                </a:solidFill>
                <a:latin typeface="Arial"/>
                <a:ea typeface="Calibri"/>
                <a:cs typeface="Calibri"/>
              </a:rPr>
              <a:t>​</a:t>
            </a:r>
            <a:endParaRPr lang="en-US"/>
          </a:p>
        </p:txBody>
      </p:sp>
      <p:pic>
        <p:nvPicPr>
          <p:cNvPr id="3" name="Picture 2" descr="A poster of a diagram&#10;&#10;Description automatically generated">
            <a:extLst>
              <a:ext uri="{FF2B5EF4-FFF2-40B4-BE49-F238E27FC236}">
                <a16:creationId xmlns:a16="http://schemas.microsoft.com/office/drawing/2014/main" id="{C0D3F119-0D77-BF08-096F-BCC0D93F8692}"/>
              </a:ext>
            </a:extLst>
          </p:cNvPr>
          <p:cNvPicPr>
            <a:picLocks noChangeAspect="1"/>
          </p:cNvPicPr>
          <p:nvPr/>
        </p:nvPicPr>
        <p:blipFill>
          <a:blip r:embed="rId3"/>
          <a:stretch>
            <a:fillRect/>
          </a:stretch>
        </p:blipFill>
        <p:spPr>
          <a:xfrm>
            <a:off x="543426" y="465348"/>
            <a:ext cx="3906252" cy="43130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
          <p:cNvSpPr txBox="1">
            <a:spLocks noGrp="1"/>
          </p:cNvSpPr>
          <p:nvPr>
            <p:ph type="title"/>
          </p:nvPr>
        </p:nvSpPr>
        <p:spPr>
          <a:xfrm>
            <a:off x="140700" y="0"/>
            <a:ext cx="8520600" cy="707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4200"/>
              <a:buFont typeface="Arial"/>
              <a:buNone/>
            </a:pPr>
            <a:r>
              <a:rPr lang="en" b="1">
                <a:latin typeface="Arial"/>
                <a:ea typeface="Arial"/>
                <a:cs typeface="Arial"/>
                <a:sym typeface="Arial"/>
              </a:rPr>
              <a:t>RISING 4TH GRADERS WITH GOOD CAUSE EXEMPTIONS</a:t>
            </a:r>
            <a:br>
              <a:rPr lang="en" b="1">
                <a:latin typeface="Arial"/>
                <a:ea typeface="Arial"/>
                <a:cs typeface="Arial"/>
                <a:sym typeface="Arial"/>
              </a:rPr>
            </a:br>
            <a:endParaRPr b="1">
              <a:latin typeface="Arial"/>
              <a:ea typeface="Arial"/>
              <a:cs typeface="Arial"/>
              <a:sym typeface="Arial"/>
            </a:endParaRPr>
          </a:p>
        </p:txBody>
      </p:sp>
      <p:sp>
        <p:nvSpPr>
          <p:cNvPr id="206" name="Google Shape;206;p2"/>
          <p:cNvSpPr txBox="1">
            <a:spLocks noGrp="1"/>
          </p:cNvSpPr>
          <p:nvPr>
            <p:ph type="body" idx="1"/>
          </p:nvPr>
        </p:nvSpPr>
        <p:spPr>
          <a:xfrm>
            <a:off x="311700" y="1017725"/>
            <a:ext cx="8520600" cy="3416400"/>
          </a:xfrm>
          <a:prstGeom prst="rect">
            <a:avLst/>
          </a:prstGeom>
          <a:noFill/>
          <a:ln>
            <a:noFill/>
          </a:ln>
        </p:spPr>
        <p:txBody>
          <a:bodyPr spcFirstLastPara="1" wrap="square" lIns="114300" tIns="91425" rIns="91425" bIns="91425" anchor="t" anchorCtr="0">
            <a:noAutofit/>
          </a:bodyPr>
          <a:lstStyle/>
          <a:p>
            <a:pPr marL="457200" lvl="0" indent="-228600" algn="l" rtl="0">
              <a:lnSpc>
                <a:spcPct val="115000"/>
              </a:lnSpc>
              <a:spcBef>
                <a:spcPts val="0"/>
              </a:spcBef>
              <a:spcAft>
                <a:spcPts val="0"/>
              </a:spcAft>
              <a:buSzPts val="2400"/>
              <a:buFont typeface="Open Sans"/>
              <a:buNone/>
            </a:pPr>
            <a:endParaRPr sz="1400"/>
          </a:p>
          <a:p>
            <a:pPr marL="457200" lvl="0" indent="-228600" algn="l" rtl="0">
              <a:lnSpc>
                <a:spcPct val="115000"/>
              </a:lnSpc>
              <a:spcBef>
                <a:spcPts val="0"/>
              </a:spcBef>
              <a:spcAft>
                <a:spcPts val="0"/>
              </a:spcAft>
              <a:buSzPts val="2400"/>
              <a:buNone/>
            </a:pPr>
            <a:endParaRPr sz="1400">
              <a:latin typeface="Arial"/>
              <a:ea typeface="Arial"/>
              <a:cs typeface="Arial"/>
              <a:sym typeface="Arial"/>
            </a:endParaRPr>
          </a:p>
        </p:txBody>
      </p:sp>
      <p:sp>
        <p:nvSpPr>
          <p:cNvPr id="208" name="Google Shape;208;p2"/>
          <p:cNvSpPr txBox="1"/>
          <p:nvPr/>
        </p:nvSpPr>
        <p:spPr>
          <a:xfrm>
            <a:off x="3858325" y="1017725"/>
            <a:ext cx="4725900" cy="280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200" b="0" i="0" u="none" strike="noStrike" cap="none">
                <a:solidFill>
                  <a:srgbClr val="000000"/>
                </a:solidFill>
                <a:latin typeface="Arial"/>
                <a:ea typeface="Arial"/>
                <a:cs typeface="Arial"/>
                <a:sym typeface="Arial"/>
              </a:rPr>
              <a:t>A student who is promoted to fourth grade with a good cause exemption shall continue to receive intensive reading intervention that includes specific reading strategies prescribed in the individual reading improvement plan of the student until the deficiency is improved. </a:t>
            </a:r>
            <a:endParaRPr sz="2000">
              <a:solidFill>
                <a:schemeClr val="dk1"/>
              </a:solidFill>
              <a:latin typeface="Gill Sans"/>
              <a:ea typeface="Gill Sans"/>
              <a:cs typeface="Gill Sans"/>
              <a:sym typeface="Gill Sans"/>
            </a:endParaRPr>
          </a:p>
        </p:txBody>
      </p:sp>
      <p:sp>
        <p:nvSpPr>
          <p:cNvPr id="2" name="Rectangle 1">
            <a:extLst>
              <a:ext uri="{FF2B5EF4-FFF2-40B4-BE49-F238E27FC236}">
                <a16:creationId xmlns:a16="http://schemas.microsoft.com/office/drawing/2014/main" id="{983F669A-7B9D-34B7-F8D6-A6BD6AC105FB}"/>
              </a:ext>
            </a:extLst>
          </p:cNvPr>
          <p:cNvSpPr/>
          <p:nvPr/>
        </p:nvSpPr>
        <p:spPr>
          <a:xfrm>
            <a:off x="312948" y="1094357"/>
            <a:ext cx="3213338" cy="2663404"/>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18;p3">
            <a:extLst>
              <a:ext uri="{FF2B5EF4-FFF2-40B4-BE49-F238E27FC236}">
                <a16:creationId xmlns:a16="http://schemas.microsoft.com/office/drawing/2014/main" id="{AF0AA04F-7DF1-47F8-8CAA-A7DAFD26A858}"/>
              </a:ext>
            </a:extLst>
          </p:cNvPr>
          <p:cNvPicPr preferRelativeResize="0"/>
          <p:nvPr/>
        </p:nvPicPr>
        <p:blipFill>
          <a:blip r:embed="rId3">
            <a:alphaModFix/>
          </a:blip>
          <a:stretch>
            <a:fillRect/>
          </a:stretch>
        </p:blipFill>
        <p:spPr>
          <a:xfrm>
            <a:off x="838467" y="1320953"/>
            <a:ext cx="2598405" cy="2296066"/>
          </a:xfrm>
          <a:prstGeom prst="rect">
            <a:avLst/>
          </a:prstGeom>
          <a:noFill/>
          <a:ln>
            <a:noFill/>
          </a:ln>
        </p:spPr>
      </p:pic>
    </p:spTree>
    <p:extLst>
      <p:ext uri="{BB962C8B-B14F-4D97-AF65-F5344CB8AC3E}">
        <p14:creationId xmlns:p14="http://schemas.microsoft.com/office/powerpoint/2010/main" val="1162769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 name="Picture 2" descr="A person writing on a book&#10;&#10;Description automatically generated">
            <a:extLst>
              <a:ext uri="{FF2B5EF4-FFF2-40B4-BE49-F238E27FC236}">
                <a16:creationId xmlns:a16="http://schemas.microsoft.com/office/drawing/2014/main" id="{56D75410-3D03-1300-2DD4-E4659D4E1A16}"/>
              </a:ext>
            </a:extLst>
          </p:cNvPr>
          <p:cNvPicPr>
            <a:picLocks noChangeAspect="1"/>
          </p:cNvPicPr>
          <p:nvPr/>
        </p:nvPicPr>
        <p:blipFill>
          <a:blip r:embed="rId3"/>
          <a:stretch>
            <a:fillRect/>
          </a:stretch>
        </p:blipFill>
        <p:spPr>
          <a:xfrm>
            <a:off x="3091" y="-22395"/>
            <a:ext cx="9137819" cy="5134230"/>
          </a:xfrm>
          <a:prstGeom prst="rect">
            <a:avLst/>
          </a:prstGeom>
        </p:spPr>
      </p:pic>
      <p:sp>
        <p:nvSpPr>
          <p:cNvPr id="3" name="TextBox 2">
            <a:extLst>
              <a:ext uri="{FF2B5EF4-FFF2-40B4-BE49-F238E27FC236}">
                <a16:creationId xmlns:a16="http://schemas.microsoft.com/office/drawing/2014/main" id="{BEB2F823-0B9C-DF37-1A4E-8F5B3902BABF}"/>
              </a:ext>
            </a:extLst>
          </p:cNvPr>
          <p:cNvSpPr txBox="1"/>
          <p:nvPr/>
        </p:nvSpPr>
        <p:spPr>
          <a:xfrm>
            <a:off x="4626061" y="2100648"/>
            <a:ext cx="32899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Model instructional strategies </a:t>
            </a:r>
          </a:p>
        </p:txBody>
      </p:sp>
      <p:sp>
        <p:nvSpPr>
          <p:cNvPr id="4" name="TextBox 3">
            <a:extLst>
              <a:ext uri="{FF2B5EF4-FFF2-40B4-BE49-F238E27FC236}">
                <a16:creationId xmlns:a16="http://schemas.microsoft.com/office/drawing/2014/main" id="{1A055C34-24EB-496B-6438-D5048533D3B5}"/>
              </a:ext>
            </a:extLst>
          </p:cNvPr>
          <p:cNvSpPr txBox="1"/>
          <p:nvPr/>
        </p:nvSpPr>
        <p:spPr>
          <a:xfrm>
            <a:off x="4626061" y="2548580"/>
            <a:ext cx="32899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Facilitate learning opportunities  </a:t>
            </a:r>
          </a:p>
        </p:txBody>
      </p:sp>
      <p:sp>
        <p:nvSpPr>
          <p:cNvPr id="5" name="TextBox 4">
            <a:extLst>
              <a:ext uri="{FF2B5EF4-FFF2-40B4-BE49-F238E27FC236}">
                <a16:creationId xmlns:a16="http://schemas.microsoft.com/office/drawing/2014/main" id="{BEDA7025-F8B1-9203-315E-9227AC03AD5A}"/>
              </a:ext>
            </a:extLst>
          </p:cNvPr>
          <p:cNvSpPr txBox="1"/>
          <p:nvPr/>
        </p:nvSpPr>
        <p:spPr>
          <a:xfrm>
            <a:off x="4626061" y="2957898"/>
            <a:ext cx="32899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Coach &amp; mentor</a:t>
            </a:r>
          </a:p>
        </p:txBody>
      </p:sp>
      <p:sp>
        <p:nvSpPr>
          <p:cNvPr id="6" name="TextBox 5">
            <a:extLst>
              <a:ext uri="{FF2B5EF4-FFF2-40B4-BE49-F238E27FC236}">
                <a16:creationId xmlns:a16="http://schemas.microsoft.com/office/drawing/2014/main" id="{7B7E0109-32B2-74AB-FEB6-E01829B11DE0}"/>
              </a:ext>
            </a:extLst>
          </p:cNvPr>
          <p:cNvSpPr txBox="1"/>
          <p:nvPr/>
        </p:nvSpPr>
        <p:spPr>
          <a:xfrm>
            <a:off x="4626061" y="3374939"/>
            <a:ext cx="38537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Shares resources for community support</a:t>
            </a:r>
          </a:p>
        </p:txBody>
      </p:sp>
      <p:sp>
        <p:nvSpPr>
          <p:cNvPr id="7" name="TextBox 6">
            <a:extLst>
              <a:ext uri="{FF2B5EF4-FFF2-40B4-BE49-F238E27FC236}">
                <a16:creationId xmlns:a16="http://schemas.microsoft.com/office/drawing/2014/main" id="{3E63DC74-4CCB-3E9B-FA83-C1F453359E40}"/>
              </a:ext>
            </a:extLst>
          </p:cNvPr>
          <p:cNvSpPr txBox="1"/>
          <p:nvPr/>
        </p:nvSpPr>
        <p:spPr>
          <a:xfrm>
            <a:off x="4626060" y="3784255"/>
            <a:ext cx="32899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Monitors student progress </a:t>
            </a:r>
          </a:p>
        </p:txBody>
      </p:sp>
      <p:sp>
        <p:nvSpPr>
          <p:cNvPr id="8" name="TextBox 7">
            <a:extLst>
              <a:ext uri="{FF2B5EF4-FFF2-40B4-BE49-F238E27FC236}">
                <a16:creationId xmlns:a16="http://schemas.microsoft.com/office/drawing/2014/main" id="{FB4D8ABB-8F0C-78AA-87EF-72B30FC623E3}"/>
              </a:ext>
            </a:extLst>
          </p:cNvPr>
          <p:cNvSpPr txBox="1"/>
          <p:nvPr/>
        </p:nvSpPr>
        <p:spPr>
          <a:xfrm>
            <a:off x="4626061" y="4139513"/>
            <a:ext cx="32899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Analyze data </a:t>
            </a:r>
          </a:p>
        </p:txBody>
      </p:sp>
    </p:spTree>
    <p:extLst>
      <p:ext uri="{BB962C8B-B14F-4D97-AF65-F5344CB8AC3E}">
        <p14:creationId xmlns:p14="http://schemas.microsoft.com/office/powerpoint/2010/main" val="188493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837D-332E-E48A-E1C3-7A4087AD81E2}"/>
              </a:ext>
            </a:extLst>
          </p:cNvPr>
          <p:cNvSpPr>
            <a:spLocks noGrp="1"/>
          </p:cNvSpPr>
          <p:nvPr>
            <p:ph type="title"/>
          </p:nvPr>
        </p:nvSpPr>
        <p:spPr>
          <a:xfrm>
            <a:off x="212308" y="-263857"/>
            <a:ext cx="8520600" cy="831300"/>
          </a:xfrm>
        </p:spPr>
        <p:txBody>
          <a:bodyPr/>
          <a:lstStyle/>
          <a:p>
            <a:pPr algn="ctr"/>
            <a:r>
              <a:rPr lang="en-US" sz="2400" b="1">
                <a:latin typeface="Arial"/>
              </a:rPr>
              <a:t>RETAINED THIRD GRADERS </a:t>
            </a:r>
            <a:r>
              <a:rPr lang="en-US" sz="2400">
                <a:latin typeface="Arial"/>
                <a:ea typeface="Arial"/>
                <a:cs typeface="Arial"/>
              </a:rPr>
              <a:t>​</a:t>
            </a:r>
            <a:endParaRPr lang="en-US"/>
          </a:p>
        </p:txBody>
      </p:sp>
      <p:sp>
        <p:nvSpPr>
          <p:cNvPr id="3" name="Text Placeholder 2">
            <a:extLst>
              <a:ext uri="{FF2B5EF4-FFF2-40B4-BE49-F238E27FC236}">
                <a16:creationId xmlns:a16="http://schemas.microsoft.com/office/drawing/2014/main" id="{3BCF18C1-B19B-C63C-6AD6-A7E46DC5A855}"/>
              </a:ext>
            </a:extLst>
          </p:cNvPr>
          <p:cNvSpPr>
            <a:spLocks noGrp="1"/>
          </p:cNvSpPr>
          <p:nvPr>
            <p:ph type="body" idx="1"/>
          </p:nvPr>
        </p:nvSpPr>
        <p:spPr>
          <a:xfrm>
            <a:off x="205319" y="413530"/>
            <a:ext cx="9114360" cy="3354000"/>
          </a:xfrm>
        </p:spPr>
        <p:txBody>
          <a:bodyPr/>
          <a:lstStyle/>
          <a:p>
            <a:pPr marL="114300" indent="0">
              <a:buNone/>
            </a:pPr>
            <a:r>
              <a:rPr lang="en-US" sz="1800" b="1" i="1"/>
              <a:t>How will schools help students who are retained in 3rd grade because the student does not meet the promotion requirement?</a:t>
            </a:r>
          </a:p>
          <a:p>
            <a:pPr marL="114300" indent="0">
              <a:lnSpc>
                <a:spcPct val="114999"/>
              </a:lnSpc>
              <a:buNone/>
            </a:pPr>
            <a:endParaRPr lang="en-US" b="1"/>
          </a:p>
          <a:p>
            <a:pPr marL="114300" indent="0">
              <a:lnSpc>
                <a:spcPct val="114999"/>
              </a:lnSpc>
              <a:buNone/>
            </a:pPr>
            <a:endParaRPr lang="en-US" b="1"/>
          </a:p>
          <a:p>
            <a:pPr marL="114300" indent="0">
              <a:lnSpc>
                <a:spcPct val="114999"/>
              </a:lnSpc>
              <a:buNone/>
            </a:pPr>
            <a:endParaRPr lang="en-US"/>
          </a:p>
        </p:txBody>
      </p:sp>
      <p:cxnSp>
        <p:nvCxnSpPr>
          <p:cNvPr id="4" name="Straight Arrow Connector 3">
            <a:extLst>
              <a:ext uri="{FF2B5EF4-FFF2-40B4-BE49-F238E27FC236}">
                <a16:creationId xmlns:a16="http://schemas.microsoft.com/office/drawing/2014/main" id="{A5266815-082C-B01C-A27C-A56F113B6FBB}"/>
              </a:ext>
            </a:extLst>
          </p:cNvPr>
          <p:cNvCxnSpPr/>
          <p:nvPr/>
        </p:nvCxnSpPr>
        <p:spPr>
          <a:xfrm flipV="1">
            <a:off x="296517" y="1331016"/>
            <a:ext cx="6099313" cy="496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EADCD21-E058-1298-0D8B-4CA156582F65}"/>
              </a:ext>
            </a:extLst>
          </p:cNvPr>
          <p:cNvSpPr txBox="1"/>
          <p:nvPr/>
        </p:nvSpPr>
        <p:spPr>
          <a:xfrm>
            <a:off x="3343275" y="248602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70E15776-1F6C-C2A6-5CE1-6AE66DC1BF25}"/>
              </a:ext>
            </a:extLst>
          </p:cNvPr>
          <p:cNvSpPr txBox="1"/>
          <p:nvPr/>
        </p:nvSpPr>
        <p:spPr>
          <a:xfrm>
            <a:off x="298173" y="1838739"/>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EEFD98AA-398A-CCBE-F439-C238FD5F9D47}"/>
              </a:ext>
            </a:extLst>
          </p:cNvPr>
          <p:cNvSpPr txBox="1"/>
          <p:nvPr/>
        </p:nvSpPr>
        <p:spPr>
          <a:xfrm>
            <a:off x="307699" y="1984926"/>
            <a:ext cx="59320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a:t>Reading instruction provided  by a highly effective teacher;</a:t>
            </a:r>
          </a:p>
        </p:txBody>
      </p:sp>
      <p:sp>
        <p:nvSpPr>
          <p:cNvPr id="9" name="TextBox 8">
            <a:extLst>
              <a:ext uri="{FF2B5EF4-FFF2-40B4-BE49-F238E27FC236}">
                <a16:creationId xmlns:a16="http://schemas.microsoft.com/office/drawing/2014/main" id="{3B0DCAFA-33C9-3752-3A8B-4FBC1E0ABAD9}"/>
              </a:ext>
            </a:extLst>
          </p:cNvPr>
          <p:cNvSpPr txBox="1"/>
          <p:nvPr/>
        </p:nvSpPr>
        <p:spPr>
          <a:xfrm>
            <a:off x="244337" y="1412184"/>
            <a:ext cx="55758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rPr>
              <a:t>Students retained in 3rd grade will receive more intensive reading intervention services including:</a:t>
            </a:r>
          </a:p>
        </p:txBody>
      </p:sp>
      <p:sp>
        <p:nvSpPr>
          <p:cNvPr id="10" name="TextBox 9">
            <a:extLst>
              <a:ext uri="{FF2B5EF4-FFF2-40B4-BE49-F238E27FC236}">
                <a16:creationId xmlns:a16="http://schemas.microsoft.com/office/drawing/2014/main" id="{8BFED16C-F385-212E-BB78-94EDEF8168B7}"/>
              </a:ext>
            </a:extLst>
          </p:cNvPr>
          <p:cNvSpPr txBox="1"/>
          <p:nvPr/>
        </p:nvSpPr>
        <p:spPr>
          <a:xfrm>
            <a:off x="294031" y="2418521"/>
            <a:ext cx="59320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a:t>Dedicated time each day for intensive reading instruction;</a:t>
            </a:r>
          </a:p>
        </p:txBody>
      </p:sp>
      <p:sp>
        <p:nvSpPr>
          <p:cNvPr id="11" name="TextBox 10">
            <a:extLst>
              <a:ext uri="{FF2B5EF4-FFF2-40B4-BE49-F238E27FC236}">
                <a16:creationId xmlns:a16="http://schemas.microsoft.com/office/drawing/2014/main" id="{94B105CF-B6F3-6090-5CC1-6752CF2AE473}"/>
              </a:ext>
            </a:extLst>
          </p:cNvPr>
          <p:cNvSpPr txBox="1"/>
          <p:nvPr/>
        </p:nvSpPr>
        <p:spPr>
          <a:xfrm>
            <a:off x="294032" y="2849217"/>
            <a:ext cx="53273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a:t>Reading instruction that is grounded in the Science of Reading;</a:t>
            </a:r>
          </a:p>
        </p:txBody>
      </p:sp>
      <p:sp>
        <p:nvSpPr>
          <p:cNvPr id="12" name="TextBox 11">
            <a:extLst>
              <a:ext uri="{FF2B5EF4-FFF2-40B4-BE49-F238E27FC236}">
                <a16:creationId xmlns:a16="http://schemas.microsoft.com/office/drawing/2014/main" id="{8049E157-17E0-EBCD-B66F-CF279797130F}"/>
              </a:ext>
            </a:extLst>
          </p:cNvPr>
          <p:cNvSpPr txBox="1"/>
          <p:nvPr/>
        </p:nvSpPr>
        <p:spPr>
          <a:xfrm>
            <a:off x="298173" y="3474553"/>
            <a:ext cx="606452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a:t>Frequent monitoring to help ensure students are progressing and on track to meet grade-level reading standards;</a:t>
            </a:r>
          </a:p>
        </p:txBody>
      </p:sp>
      <p:sp>
        <p:nvSpPr>
          <p:cNvPr id="13" name="TextBox 12">
            <a:extLst>
              <a:ext uri="{FF2B5EF4-FFF2-40B4-BE49-F238E27FC236}">
                <a16:creationId xmlns:a16="http://schemas.microsoft.com/office/drawing/2014/main" id="{113AA1E9-728F-2C54-7EAB-BB646C33415C}"/>
              </a:ext>
            </a:extLst>
          </p:cNvPr>
          <p:cNvSpPr txBox="1"/>
          <p:nvPr/>
        </p:nvSpPr>
        <p:spPr>
          <a:xfrm>
            <a:off x="302314" y="4186858"/>
            <a:ext cx="4159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b="1"/>
              <a:t>A Family Read-at-Home Plan.</a:t>
            </a:r>
          </a:p>
        </p:txBody>
      </p:sp>
      <p:pic>
        <p:nvPicPr>
          <p:cNvPr id="7" name="Picture 13" descr="A person and a child writing on a piece of paper&#10;&#10;Description automatically generated">
            <a:extLst>
              <a:ext uri="{FF2B5EF4-FFF2-40B4-BE49-F238E27FC236}">
                <a16:creationId xmlns:a16="http://schemas.microsoft.com/office/drawing/2014/main" id="{6ADD0CD3-A840-F226-76E6-7F1F1809A5C0}"/>
              </a:ext>
            </a:extLst>
          </p:cNvPr>
          <p:cNvPicPr>
            <a:picLocks noChangeAspect="1"/>
          </p:cNvPicPr>
          <p:nvPr/>
        </p:nvPicPr>
        <p:blipFill>
          <a:blip r:embed="rId3"/>
          <a:stretch>
            <a:fillRect/>
          </a:stretch>
        </p:blipFill>
        <p:spPr>
          <a:xfrm rot="840000">
            <a:off x="6286500" y="2963843"/>
            <a:ext cx="2578894" cy="1266069"/>
          </a:xfrm>
          <a:prstGeom prst="rect">
            <a:avLst/>
          </a:prstGeom>
        </p:spPr>
      </p:pic>
      <p:pic>
        <p:nvPicPr>
          <p:cNvPr id="16" name="Picture 17" descr="A young child lying on her stomach reading a book&#10;&#10;Description automatically generated">
            <a:extLst>
              <a:ext uri="{FF2B5EF4-FFF2-40B4-BE49-F238E27FC236}">
                <a16:creationId xmlns:a16="http://schemas.microsoft.com/office/drawing/2014/main" id="{A4428C28-7EFD-D135-2CF9-E712AD29C38C}"/>
              </a:ext>
            </a:extLst>
          </p:cNvPr>
          <p:cNvPicPr>
            <a:picLocks noChangeAspect="1"/>
          </p:cNvPicPr>
          <p:nvPr/>
        </p:nvPicPr>
        <p:blipFill>
          <a:blip r:embed="rId4"/>
          <a:stretch>
            <a:fillRect/>
          </a:stretch>
        </p:blipFill>
        <p:spPr>
          <a:xfrm rot="-300000">
            <a:off x="6886575" y="1226849"/>
            <a:ext cx="1778794" cy="1775401"/>
          </a:xfrm>
          <a:prstGeom prst="rect">
            <a:avLst/>
          </a:prstGeom>
        </p:spPr>
      </p:pic>
    </p:spTree>
    <p:extLst>
      <p:ext uri="{BB962C8B-B14F-4D97-AF65-F5344CB8AC3E}">
        <p14:creationId xmlns:p14="http://schemas.microsoft.com/office/powerpoint/2010/main" val="361320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7E9D-2E3D-9BF8-A23C-0A4C700A887D}"/>
              </a:ext>
            </a:extLst>
          </p:cNvPr>
          <p:cNvSpPr>
            <a:spLocks noGrp="1"/>
          </p:cNvSpPr>
          <p:nvPr>
            <p:ph type="title"/>
          </p:nvPr>
        </p:nvSpPr>
        <p:spPr>
          <a:xfrm>
            <a:off x="311700" y="315925"/>
            <a:ext cx="2471327" cy="2049781"/>
          </a:xfrm>
        </p:spPr>
        <p:txBody>
          <a:bodyPr>
            <a:normAutofit/>
          </a:bodyPr>
          <a:lstStyle/>
          <a:p>
            <a:pPr algn="ctr"/>
            <a:r>
              <a:rPr lang="en-US"/>
              <a:t>Frequently</a:t>
            </a:r>
            <a:br>
              <a:rPr lang="en-US"/>
            </a:br>
            <a:r>
              <a:rPr lang="en-US"/>
              <a:t>Asked</a:t>
            </a:r>
            <a:br>
              <a:rPr lang="en-US"/>
            </a:br>
            <a:r>
              <a:rPr lang="en-US"/>
              <a:t>Questions</a:t>
            </a:r>
          </a:p>
        </p:txBody>
      </p:sp>
      <p:pic>
        <p:nvPicPr>
          <p:cNvPr id="4" name="Picture 3" descr="A screenshot of a computer&#10;&#10;Description automatically generated">
            <a:extLst>
              <a:ext uri="{FF2B5EF4-FFF2-40B4-BE49-F238E27FC236}">
                <a16:creationId xmlns:a16="http://schemas.microsoft.com/office/drawing/2014/main" id="{D11FB5C5-0BCC-B049-3AF0-295F71B7149A}"/>
              </a:ext>
            </a:extLst>
          </p:cNvPr>
          <p:cNvPicPr>
            <a:picLocks noChangeAspect="1"/>
          </p:cNvPicPr>
          <p:nvPr/>
        </p:nvPicPr>
        <p:blipFill rotWithShape="1">
          <a:blip r:embed="rId3"/>
          <a:srcRect l="35763" t="16667" r="42453" b="16987"/>
          <a:stretch/>
        </p:blipFill>
        <p:spPr>
          <a:xfrm>
            <a:off x="3049438" y="63891"/>
            <a:ext cx="2796737" cy="4558301"/>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8967CF4B-8CCA-79D2-3D9F-B328FB12EF2D}"/>
              </a:ext>
            </a:extLst>
          </p:cNvPr>
          <p:cNvPicPr>
            <a:picLocks noChangeAspect="1"/>
          </p:cNvPicPr>
          <p:nvPr/>
        </p:nvPicPr>
        <p:blipFill rotWithShape="1">
          <a:blip r:embed="rId4"/>
          <a:srcRect l="36685" t="34271" r="42255" b="1608"/>
          <a:stretch/>
        </p:blipFill>
        <p:spPr>
          <a:xfrm>
            <a:off x="6144164" y="107024"/>
            <a:ext cx="2791448" cy="4519910"/>
          </a:xfrm>
          <a:prstGeom prst="rect">
            <a:avLst/>
          </a:prstGeom>
        </p:spPr>
      </p:pic>
    </p:spTree>
    <p:extLst>
      <p:ext uri="{BB962C8B-B14F-4D97-AF65-F5344CB8AC3E}">
        <p14:creationId xmlns:p14="http://schemas.microsoft.com/office/powerpoint/2010/main" val="621800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3" name="Title 2">
            <a:extLst>
              <a:ext uri="{FF2B5EF4-FFF2-40B4-BE49-F238E27FC236}">
                <a16:creationId xmlns:a16="http://schemas.microsoft.com/office/drawing/2014/main" id="{701AC762-1056-4101-1FAE-823BB0126DA6}"/>
              </a:ext>
            </a:extLst>
          </p:cNvPr>
          <p:cNvSpPr>
            <a:spLocks noGrp="1"/>
          </p:cNvSpPr>
          <p:nvPr>
            <p:ph type="title"/>
          </p:nvPr>
        </p:nvSpPr>
        <p:spPr/>
        <p:txBody>
          <a:bodyPr>
            <a:normAutofit fontScale="90000"/>
          </a:bodyPr>
          <a:lstStyle/>
          <a:p>
            <a:pPr algn="ctr"/>
            <a:r>
              <a:rPr lang="en-US" sz="4400"/>
              <a:t>Parent Resources </a:t>
            </a:r>
            <a:endParaRPr lang="en-US" sz="4400">
              <a:highlight>
                <a:srgbClr val="FFFF00"/>
              </a:highlight>
            </a:endParaRPr>
          </a:p>
        </p:txBody>
      </p:sp>
      <p:pic>
        <p:nvPicPr>
          <p:cNvPr id="2" name="Picture 3" descr="A screenshot of a computer&#10;&#10;Description automatically generated">
            <a:extLst>
              <a:ext uri="{FF2B5EF4-FFF2-40B4-BE49-F238E27FC236}">
                <a16:creationId xmlns:a16="http://schemas.microsoft.com/office/drawing/2014/main" id="{D1C76DA1-5B5E-82A4-5D70-D863BEEC20A0}"/>
              </a:ext>
            </a:extLst>
          </p:cNvPr>
          <p:cNvPicPr>
            <a:picLocks noChangeAspect="1"/>
          </p:cNvPicPr>
          <p:nvPr/>
        </p:nvPicPr>
        <p:blipFill rotWithShape="1">
          <a:blip r:embed="rId3"/>
          <a:srcRect l="55701" t="34233" r="27825" b="22565"/>
          <a:stretch/>
        </p:blipFill>
        <p:spPr>
          <a:xfrm>
            <a:off x="308009" y="1321183"/>
            <a:ext cx="2435843" cy="3432225"/>
          </a:xfrm>
          <a:prstGeom prst="rect">
            <a:avLst/>
          </a:prstGeom>
        </p:spPr>
      </p:pic>
      <p:pic>
        <p:nvPicPr>
          <p:cNvPr id="4" name="Picture 4" descr="A screenshot of a computer&#10;&#10;Description automatically generated">
            <a:extLst>
              <a:ext uri="{FF2B5EF4-FFF2-40B4-BE49-F238E27FC236}">
                <a16:creationId xmlns:a16="http://schemas.microsoft.com/office/drawing/2014/main" id="{5F738688-DF49-49B7-C3B9-47E41660906B}"/>
              </a:ext>
            </a:extLst>
          </p:cNvPr>
          <p:cNvPicPr>
            <a:picLocks noChangeAspect="1"/>
          </p:cNvPicPr>
          <p:nvPr/>
        </p:nvPicPr>
        <p:blipFill rotWithShape="1">
          <a:blip r:embed="rId4"/>
          <a:srcRect l="53936" t="30938" r="26025" b="19001"/>
          <a:stretch/>
        </p:blipFill>
        <p:spPr>
          <a:xfrm>
            <a:off x="6258296" y="1227056"/>
            <a:ext cx="2671145" cy="3497017"/>
          </a:xfrm>
          <a:prstGeom prst="rect">
            <a:avLst/>
          </a:prstGeom>
        </p:spPr>
      </p:pic>
      <p:pic>
        <p:nvPicPr>
          <p:cNvPr id="5" name="Picture 5" descr="A screenshot of a computer&#10;&#10;Description automatically generated">
            <a:extLst>
              <a:ext uri="{FF2B5EF4-FFF2-40B4-BE49-F238E27FC236}">
                <a16:creationId xmlns:a16="http://schemas.microsoft.com/office/drawing/2014/main" id="{948C0E77-25E7-422F-AFCA-559990522392}"/>
              </a:ext>
            </a:extLst>
          </p:cNvPr>
          <p:cNvPicPr>
            <a:picLocks noChangeAspect="1"/>
          </p:cNvPicPr>
          <p:nvPr/>
        </p:nvPicPr>
        <p:blipFill rotWithShape="1">
          <a:blip r:embed="rId5"/>
          <a:srcRect l="17073" t="14796" r="39024" b="-1547"/>
          <a:stretch/>
        </p:blipFill>
        <p:spPr>
          <a:xfrm>
            <a:off x="3170712" y="1227056"/>
            <a:ext cx="2896570" cy="2414665"/>
          </a:xfrm>
          <a:prstGeom prst="rect">
            <a:avLst/>
          </a:prstGeom>
        </p:spPr>
      </p:pic>
      <p:pic>
        <p:nvPicPr>
          <p:cNvPr id="6" name="Picture 6" descr="A screenshot of a computer&#10;&#10;Description automatically generated">
            <a:extLst>
              <a:ext uri="{FF2B5EF4-FFF2-40B4-BE49-F238E27FC236}">
                <a16:creationId xmlns:a16="http://schemas.microsoft.com/office/drawing/2014/main" id="{F7FEA30C-C8F6-CFF8-D915-A7EB641EB7F5}"/>
              </a:ext>
            </a:extLst>
          </p:cNvPr>
          <p:cNvPicPr>
            <a:picLocks noChangeAspect="1"/>
          </p:cNvPicPr>
          <p:nvPr/>
        </p:nvPicPr>
        <p:blipFill rotWithShape="1">
          <a:blip r:embed="rId6"/>
          <a:srcRect l="13344" t="18576" r="37891" b="-310"/>
          <a:stretch/>
        </p:blipFill>
        <p:spPr>
          <a:xfrm>
            <a:off x="3051958" y="2243881"/>
            <a:ext cx="3089760" cy="2763137"/>
          </a:xfrm>
          <a:prstGeom prst="rect">
            <a:avLst/>
          </a:prstGeom>
        </p:spPr>
      </p:pic>
      <p:sp>
        <p:nvSpPr>
          <p:cNvPr id="7" name="TextBox 6">
            <a:extLst>
              <a:ext uri="{FF2B5EF4-FFF2-40B4-BE49-F238E27FC236}">
                <a16:creationId xmlns:a16="http://schemas.microsoft.com/office/drawing/2014/main" id="{51A1FE43-BB1C-1AED-203E-BC730CFC813A}"/>
              </a:ext>
            </a:extLst>
          </p:cNvPr>
          <p:cNvSpPr txBox="1"/>
          <p:nvPr/>
        </p:nvSpPr>
        <p:spPr>
          <a:xfrm>
            <a:off x="3200400" y="234315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21f0dd4938e_3_4"/>
          <p:cNvSpPr txBox="1">
            <a:spLocks noGrp="1"/>
          </p:cNvSpPr>
          <p:nvPr>
            <p:ph type="title"/>
          </p:nvPr>
        </p:nvSpPr>
        <p:spPr>
          <a:xfrm>
            <a:off x="311700" y="3017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600"/>
              <a:t>Literacy Act Review</a:t>
            </a:r>
            <a:endParaRPr sz="3600"/>
          </a:p>
        </p:txBody>
      </p:sp>
      <p:pic>
        <p:nvPicPr>
          <p:cNvPr id="3" name="Online Media 2" title="The Alabama Literacy Act (updated 8.15.23)">
            <a:hlinkClick r:id="" action="ppaction://media"/>
            <a:extLst>
              <a:ext uri="{FF2B5EF4-FFF2-40B4-BE49-F238E27FC236}">
                <a16:creationId xmlns:a16="http://schemas.microsoft.com/office/drawing/2014/main" id="{DE761D52-C190-D921-F517-43EFAC373C95}"/>
              </a:ext>
            </a:extLst>
          </p:cNvPr>
          <p:cNvPicPr>
            <a:picLocks noRot="1" noChangeAspect="1"/>
          </p:cNvPicPr>
          <p:nvPr>
            <a:videoFile r:link="rId1"/>
          </p:nvPr>
        </p:nvPicPr>
        <p:blipFill>
          <a:blip r:embed="rId4"/>
          <a:stretch>
            <a:fillRect/>
          </a:stretch>
        </p:blipFill>
        <p:spPr>
          <a:xfrm>
            <a:off x="1348269" y="830817"/>
            <a:ext cx="6673404" cy="35682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2" name="Picture 2" descr="A group of people holding each other&#10;&#10;Description automatically generated">
            <a:extLst>
              <a:ext uri="{FF2B5EF4-FFF2-40B4-BE49-F238E27FC236}">
                <a16:creationId xmlns:a16="http://schemas.microsoft.com/office/drawing/2014/main" id="{27882260-7643-1F27-7DCF-597782E576B2}"/>
              </a:ext>
            </a:extLst>
          </p:cNvPr>
          <p:cNvPicPr>
            <a:picLocks noChangeAspect="1"/>
          </p:cNvPicPr>
          <p:nvPr/>
        </p:nvPicPr>
        <p:blipFill>
          <a:blip r:embed="rId3"/>
          <a:stretch>
            <a:fillRect/>
          </a:stretch>
        </p:blipFill>
        <p:spPr>
          <a:xfrm>
            <a:off x="-30772" y="-134083"/>
            <a:ext cx="9176236" cy="5096607"/>
          </a:xfrm>
          <a:prstGeom prst="rect">
            <a:avLst/>
          </a:prstGeom>
        </p:spPr>
      </p:pic>
      <p:sp>
        <p:nvSpPr>
          <p:cNvPr id="3" name="TextBox 2">
            <a:extLst>
              <a:ext uri="{FF2B5EF4-FFF2-40B4-BE49-F238E27FC236}">
                <a16:creationId xmlns:a16="http://schemas.microsoft.com/office/drawing/2014/main" id="{B72FFB35-44D4-DB2F-5159-209C8C439B38}"/>
              </a:ext>
            </a:extLst>
          </p:cNvPr>
          <p:cNvSpPr txBox="1"/>
          <p:nvPr/>
        </p:nvSpPr>
        <p:spPr>
          <a:xfrm>
            <a:off x="4491404" y="1025769"/>
            <a:ext cx="4293576" cy="21395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0000"/>
                </a:solidFill>
                <a:latin typeface="Arial"/>
              </a:rPr>
              <a:t>Participants will:</a:t>
            </a:r>
            <a:r>
              <a:rPr lang="en-US" sz="1600">
                <a:solidFill>
                  <a:srgbClr val="000000"/>
                </a:solidFill>
                <a:latin typeface="Arial"/>
                <a:ea typeface="Arial"/>
                <a:cs typeface="Arial"/>
              </a:rPr>
              <a:t>​</a:t>
            </a:r>
          </a:p>
          <a:p>
            <a:pPr marL="285750" indent="-285750">
              <a:lnSpc>
                <a:spcPct val="150000"/>
              </a:lnSpc>
              <a:buChar char="•"/>
            </a:pPr>
            <a:r>
              <a:rPr lang="en-US" sz="1600"/>
              <a:t>Develop</a:t>
            </a:r>
            <a:r>
              <a:rPr lang="en-US" sz="1600">
                <a:solidFill>
                  <a:srgbClr val="000000"/>
                </a:solidFill>
                <a:latin typeface="Arial"/>
              </a:rPr>
              <a:t> an initial understanding of the </a:t>
            </a:r>
            <a:r>
              <a:rPr lang="en-US" sz="1600"/>
              <a:t>Alabama Literacy Act and its impact on classroom instruction and students’ growth/achievement.</a:t>
            </a:r>
            <a:r>
              <a:rPr lang="en-US" sz="1600">
                <a:solidFill>
                  <a:srgbClr val="000000"/>
                </a:solidFill>
                <a:latin typeface="Arial"/>
                <a:ea typeface="Arial"/>
                <a:cs typeface="Arial"/>
              </a:rPr>
              <a:t>​</a:t>
            </a:r>
          </a:p>
          <a:p>
            <a:pPr marL="285750" indent="-285750">
              <a:lnSpc>
                <a:spcPct val="150000"/>
              </a:lnSpc>
              <a:buChar char="•"/>
            </a:pPr>
            <a:r>
              <a:rPr lang="en-US" sz="1600"/>
              <a:t>Set</a:t>
            </a:r>
            <a:r>
              <a:rPr lang="en-US" sz="1600">
                <a:solidFill>
                  <a:srgbClr val="000000"/>
                </a:solidFill>
                <a:latin typeface="Arial"/>
              </a:rPr>
              <a:t> goals for at-home literacy support.</a:t>
            </a:r>
            <a:endParaRPr lang="en-US" sz="1600"/>
          </a:p>
        </p:txBody>
      </p:sp>
    </p:spTree>
    <p:extLst>
      <p:ext uri="{BB962C8B-B14F-4D97-AF65-F5344CB8AC3E}">
        <p14:creationId xmlns:p14="http://schemas.microsoft.com/office/powerpoint/2010/main" val="2327628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8" name="Google Shape;258;gf4b9f6ba8d_0_13"/>
          <p:cNvSpPr txBox="1"/>
          <p:nvPr/>
        </p:nvSpPr>
        <p:spPr>
          <a:xfrm>
            <a:off x="822960" y="287383"/>
            <a:ext cx="77331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2" name="Picture 3" descr="A group of people posing for a picture&#10;&#10;Description automatically generated">
            <a:extLst>
              <a:ext uri="{FF2B5EF4-FFF2-40B4-BE49-F238E27FC236}">
                <a16:creationId xmlns:a16="http://schemas.microsoft.com/office/drawing/2014/main" id="{83C8E9CC-3185-0ECF-4F32-42E769A6CB88}"/>
              </a:ext>
            </a:extLst>
          </p:cNvPr>
          <p:cNvPicPr>
            <a:picLocks noChangeAspect="1"/>
          </p:cNvPicPr>
          <p:nvPr/>
        </p:nvPicPr>
        <p:blipFill>
          <a:blip r:embed="rId3"/>
          <a:stretch>
            <a:fillRect/>
          </a:stretch>
        </p:blipFill>
        <p:spPr>
          <a:xfrm>
            <a:off x="-23446" y="-2198"/>
            <a:ext cx="9168911" cy="5147896"/>
          </a:xfrm>
          <a:prstGeom prst="rect">
            <a:avLst/>
          </a:prstGeom>
        </p:spPr>
      </p:pic>
    </p:spTree>
    <p:extLst>
      <p:ext uri="{BB962C8B-B14F-4D97-AF65-F5344CB8AC3E}">
        <p14:creationId xmlns:p14="http://schemas.microsoft.com/office/powerpoint/2010/main" val="427327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4" name="Picture 4" descr="A group of people holding each other&#10;&#10;Description automatically generated">
            <a:extLst>
              <a:ext uri="{FF2B5EF4-FFF2-40B4-BE49-F238E27FC236}">
                <a16:creationId xmlns:a16="http://schemas.microsoft.com/office/drawing/2014/main" id="{46AAD56F-ACF8-DE61-E238-31BD8251E128}"/>
              </a:ext>
            </a:extLst>
          </p:cNvPr>
          <p:cNvPicPr>
            <a:picLocks noChangeAspect="1"/>
          </p:cNvPicPr>
          <p:nvPr/>
        </p:nvPicPr>
        <p:blipFill>
          <a:blip r:embed="rId3"/>
          <a:stretch>
            <a:fillRect/>
          </a:stretch>
        </p:blipFill>
        <p:spPr>
          <a:xfrm>
            <a:off x="1" y="38661"/>
            <a:ext cx="9143999" cy="5106519"/>
          </a:xfrm>
          <a:prstGeom prst="rect">
            <a:avLst/>
          </a:prstGeom>
        </p:spPr>
      </p:pic>
      <p:sp>
        <p:nvSpPr>
          <p:cNvPr id="6" name="TextBox 5">
            <a:extLst>
              <a:ext uri="{FF2B5EF4-FFF2-40B4-BE49-F238E27FC236}">
                <a16:creationId xmlns:a16="http://schemas.microsoft.com/office/drawing/2014/main" id="{1830F31B-47C5-8C1A-6990-09AAC0F43E36}"/>
              </a:ext>
            </a:extLst>
          </p:cNvPr>
          <p:cNvSpPr txBox="1"/>
          <p:nvPr/>
        </p:nvSpPr>
        <p:spPr>
          <a:xfrm>
            <a:off x="4572086" y="1287986"/>
            <a:ext cx="4293576" cy="21703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latin typeface="Arial"/>
              </a:rPr>
              <a:t>Participants will</a:t>
            </a:r>
            <a:r>
              <a:rPr lang="en-US" sz="1600" b="1">
                <a:solidFill>
                  <a:srgbClr val="000000"/>
                </a:solidFill>
                <a:latin typeface="Arial"/>
              </a:rPr>
              <a:t>:</a:t>
            </a:r>
            <a:r>
              <a:rPr lang="en-US" sz="1600" b="1">
                <a:solidFill>
                  <a:srgbClr val="000000"/>
                </a:solidFill>
                <a:latin typeface="Arial"/>
                <a:ea typeface="Arial"/>
                <a:cs typeface="Arial"/>
              </a:rPr>
              <a:t>​</a:t>
            </a:r>
          </a:p>
          <a:p>
            <a:pPr marL="285750" indent="-285750">
              <a:lnSpc>
                <a:spcPct val="150000"/>
              </a:lnSpc>
              <a:buChar char="•"/>
            </a:pPr>
            <a:r>
              <a:rPr lang="en-US" sz="1600"/>
              <a:t>Develop</a:t>
            </a:r>
            <a:r>
              <a:rPr lang="en-US" sz="1600">
                <a:solidFill>
                  <a:srgbClr val="000000"/>
                </a:solidFill>
                <a:latin typeface="Arial"/>
              </a:rPr>
              <a:t> an initial understanding of the </a:t>
            </a:r>
            <a:r>
              <a:rPr lang="en-US" sz="1600"/>
              <a:t>Alabama Literacy Act and its impact on classroom instruction and students’ growth/achievement.</a:t>
            </a:r>
            <a:r>
              <a:rPr lang="en-US" sz="1600">
                <a:solidFill>
                  <a:srgbClr val="000000"/>
                </a:solidFill>
                <a:latin typeface="Arial"/>
                <a:ea typeface="Arial"/>
                <a:cs typeface="Arial"/>
              </a:rPr>
              <a:t>​</a:t>
            </a:r>
          </a:p>
          <a:p>
            <a:pPr marL="285750" indent="-285750">
              <a:lnSpc>
                <a:spcPct val="150000"/>
              </a:lnSpc>
              <a:buChar char="•"/>
            </a:pPr>
            <a:r>
              <a:rPr lang="en-US" sz="1600"/>
              <a:t>Set</a:t>
            </a:r>
            <a:r>
              <a:rPr lang="en-US" sz="1600">
                <a:solidFill>
                  <a:srgbClr val="000000"/>
                </a:solidFill>
                <a:latin typeface="Arial"/>
              </a:rPr>
              <a:t> goals for at-home literacy support.</a:t>
            </a:r>
            <a:endParaRPr lang="en-US"/>
          </a:p>
        </p:txBody>
      </p:sp>
    </p:spTree>
    <p:extLst>
      <p:ext uri="{BB962C8B-B14F-4D97-AF65-F5344CB8AC3E}">
        <p14:creationId xmlns:p14="http://schemas.microsoft.com/office/powerpoint/2010/main" val="3399230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9"/>
          <p:cNvSpPr txBox="1">
            <a:spLocks noGrp="1"/>
          </p:cNvSpPr>
          <p:nvPr>
            <p:ph type="title"/>
          </p:nvPr>
        </p:nvSpPr>
        <p:spPr>
          <a:xfrm>
            <a:off x="311700" y="936273"/>
            <a:ext cx="8520600" cy="1635477"/>
          </a:xfrm>
          <a:prstGeom prst="rect">
            <a:avLst/>
          </a:prstGeom>
          <a:noFill/>
          <a:ln>
            <a:noFill/>
          </a:ln>
        </p:spPr>
        <p:txBody>
          <a:bodyPr spcFirstLastPara="1" wrap="square" lIns="91425" tIns="91425" rIns="91425" bIns="91425" anchor="b" anchorCtr="0">
            <a:normAutofit fontScale="90000"/>
          </a:bodyPr>
          <a:lstStyle/>
          <a:p>
            <a:pPr algn="ctr">
              <a:buSzPct val="124443"/>
            </a:pPr>
            <a:r>
              <a:rPr lang="en" sz="3750" b="1">
                <a:latin typeface="Arial"/>
                <a:ea typeface="Arial"/>
                <a:cs typeface="Arial"/>
                <a:sym typeface="Arial"/>
              </a:rPr>
              <a:t>THANK YOU FOR YOUR KIND ATTENTION! </a:t>
            </a:r>
            <a:br>
              <a:rPr lang="en" sz="3750" b="1">
                <a:latin typeface="Arial"/>
                <a:ea typeface="Arial"/>
                <a:cs typeface="Arial"/>
              </a:rPr>
            </a:br>
            <a:r>
              <a:rPr lang="en" sz="2200" b="1">
                <a:latin typeface="Arial"/>
                <a:ea typeface="Arial"/>
                <a:cs typeface="Arial"/>
                <a:sym typeface="Arial"/>
              </a:rPr>
              <a:t>THE ALABAMA READING INITIATIVE IS YOUR PARTNER IN EDUCATION!</a:t>
            </a:r>
            <a:endParaRPr sz="2200" b="1">
              <a:latin typeface="Arial"/>
              <a:ea typeface="Arial"/>
              <a:cs typeface="Arial"/>
              <a:sym typeface="Arial"/>
            </a:endParaRPr>
          </a:p>
        </p:txBody>
      </p:sp>
      <p:pic>
        <p:nvPicPr>
          <p:cNvPr id="2" name="Picture 2" descr="A logo for a book store&#10;&#10;Description automatically generated">
            <a:extLst>
              <a:ext uri="{FF2B5EF4-FFF2-40B4-BE49-F238E27FC236}">
                <a16:creationId xmlns:a16="http://schemas.microsoft.com/office/drawing/2014/main" id="{396E6E04-B2B4-5F32-C0B9-4EA51D02F408}"/>
              </a:ext>
            </a:extLst>
          </p:cNvPr>
          <p:cNvPicPr>
            <a:picLocks noChangeAspect="1"/>
          </p:cNvPicPr>
          <p:nvPr/>
        </p:nvPicPr>
        <p:blipFill>
          <a:blip r:embed="rId3"/>
          <a:stretch>
            <a:fillRect/>
          </a:stretch>
        </p:blipFill>
        <p:spPr>
          <a:xfrm>
            <a:off x="3717985" y="2569593"/>
            <a:ext cx="1934474" cy="19344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275530" y="315925"/>
            <a:ext cx="8759326" cy="8313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Clr>
                <a:schemeClr val="dk1"/>
              </a:buClr>
              <a:buSzPct val="124444"/>
              <a:buFont typeface="Arial"/>
              <a:buNone/>
            </a:pPr>
            <a:r>
              <a:rPr lang="en" sz="3750" b="1">
                <a:latin typeface="Arial"/>
                <a:ea typeface="Arial"/>
                <a:cs typeface="Arial"/>
                <a:sym typeface="Arial"/>
              </a:rPr>
              <a:t>WHAT IS THE ALABAMA LITERACY ACT? </a:t>
            </a:r>
            <a:endParaRPr lang="en" b="1">
              <a:highlight>
                <a:srgbClr val="FF00FF"/>
              </a:highlight>
              <a:latin typeface="Arial"/>
              <a:ea typeface="Arial"/>
              <a:cs typeface="Arial"/>
            </a:endParaRPr>
          </a:p>
        </p:txBody>
      </p:sp>
      <p:sp>
        <p:nvSpPr>
          <p:cNvPr id="124" name="Google Shape;124;p4"/>
          <p:cNvSpPr txBox="1">
            <a:spLocks noGrp="1"/>
          </p:cNvSpPr>
          <p:nvPr>
            <p:ph type="body" idx="1"/>
          </p:nvPr>
        </p:nvSpPr>
        <p:spPr>
          <a:xfrm>
            <a:off x="139172" y="916359"/>
            <a:ext cx="4172700" cy="3575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2000" b="1">
                <a:latin typeface="Arial"/>
                <a:ea typeface="Arial"/>
                <a:cs typeface="Arial"/>
                <a:sym typeface="Arial"/>
              </a:rPr>
              <a:t>Purpose:</a:t>
            </a:r>
            <a:endParaRPr sz="2000" b="1">
              <a:latin typeface="Arial"/>
              <a:ea typeface="Arial"/>
              <a:cs typeface="Arial"/>
              <a:sym typeface="Arial"/>
            </a:endParaRPr>
          </a:p>
          <a:p>
            <a:pPr marL="0" lvl="0" indent="0" algn="l" rtl="0">
              <a:lnSpc>
                <a:spcPct val="90000"/>
              </a:lnSpc>
              <a:spcBef>
                <a:spcPts val="600"/>
              </a:spcBef>
              <a:spcAft>
                <a:spcPts val="0"/>
              </a:spcAft>
              <a:buClr>
                <a:schemeClr val="dk1"/>
              </a:buClr>
              <a:buSzPts val="1100"/>
              <a:buFont typeface="Arial"/>
              <a:buNone/>
            </a:pPr>
            <a:r>
              <a:rPr lang="en" sz="1800">
                <a:latin typeface="Arial"/>
                <a:ea typeface="Arial"/>
                <a:cs typeface="Arial"/>
                <a:sym typeface="Arial"/>
              </a:rPr>
              <a:t>To implement steps to improve the reading proficiency of public-school kindergarten to third grade students and ensure that those students are able to read at or above grade level by the end of the third grade by monitoring the progression of each student from one grade to another, in part, by his or her proficiency in reading.</a:t>
            </a:r>
            <a:endParaRPr sz="1800">
              <a:latin typeface="Arial"/>
              <a:ea typeface="Arial"/>
              <a:cs typeface="Arial"/>
            </a:endParaRPr>
          </a:p>
          <a:p>
            <a:pPr marL="0" lvl="0" indent="0" algn="l" rtl="0">
              <a:lnSpc>
                <a:spcPct val="90000"/>
              </a:lnSpc>
              <a:spcBef>
                <a:spcPts val="600"/>
              </a:spcBef>
              <a:spcAft>
                <a:spcPts val="600"/>
              </a:spcAft>
              <a:buSzPts val="1800"/>
              <a:buNone/>
            </a:pPr>
            <a:r>
              <a:rPr lang="en" sz="1000">
                <a:latin typeface="Arial"/>
                <a:ea typeface="Arial"/>
                <a:cs typeface="Arial"/>
                <a:sym typeface="Arial"/>
              </a:rPr>
              <a:t>(Page 1, Lines 4-9)</a:t>
            </a:r>
            <a:endParaRPr sz="1000">
              <a:latin typeface="Arial"/>
              <a:ea typeface="Arial"/>
              <a:cs typeface="Arial"/>
              <a:sym typeface="Arial"/>
            </a:endParaRPr>
          </a:p>
        </p:txBody>
      </p:sp>
      <p:pic>
        <p:nvPicPr>
          <p:cNvPr id="4" name="Picture 4" descr="A close-up of a document&#10;&#10;Description automatically generated">
            <a:extLst>
              <a:ext uri="{FF2B5EF4-FFF2-40B4-BE49-F238E27FC236}">
                <a16:creationId xmlns:a16="http://schemas.microsoft.com/office/drawing/2014/main" id="{3832981A-1F78-5B52-2F53-ACFE00B455FE}"/>
              </a:ext>
            </a:extLst>
          </p:cNvPr>
          <p:cNvPicPr>
            <a:picLocks noChangeAspect="1"/>
          </p:cNvPicPr>
          <p:nvPr/>
        </p:nvPicPr>
        <p:blipFill>
          <a:blip r:embed="rId3"/>
          <a:stretch>
            <a:fillRect/>
          </a:stretch>
        </p:blipFill>
        <p:spPr>
          <a:xfrm>
            <a:off x="6797151" y="2263966"/>
            <a:ext cx="2229575" cy="2671303"/>
          </a:xfrm>
          <a:prstGeom prst="rect">
            <a:avLst/>
          </a:prstGeom>
          <a:ln w="88900" cap="sq" cmpd="thickThin">
            <a:solidFill>
              <a:srgbClr val="000000"/>
            </a:solidFill>
            <a:prstDash val="solid"/>
            <a:miter lim="800000"/>
          </a:ln>
          <a:effectLst>
            <a:innerShdw blurRad="76200">
              <a:srgbClr val="000000"/>
            </a:innerShdw>
          </a:effectLst>
        </p:spPr>
      </p:pic>
      <p:pic>
        <p:nvPicPr>
          <p:cNvPr id="5" name="Picture 5" descr="A qr code on a white background&#10;&#10;Description automatically generated">
            <a:extLst>
              <a:ext uri="{FF2B5EF4-FFF2-40B4-BE49-F238E27FC236}">
                <a16:creationId xmlns:a16="http://schemas.microsoft.com/office/drawing/2014/main" id="{1AACDA42-F71F-58E6-52F4-05DDC3761EA5}"/>
              </a:ext>
            </a:extLst>
          </p:cNvPr>
          <p:cNvPicPr>
            <a:picLocks noChangeAspect="1"/>
          </p:cNvPicPr>
          <p:nvPr/>
        </p:nvPicPr>
        <p:blipFill rotWithShape="1">
          <a:blip r:embed="rId4"/>
          <a:srcRect t="27461" b="1140"/>
          <a:stretch/>
        </p:blipFill>
        <p:spPr>
          <a:xfrm>
            <a:off x="7741227" y="3604190"/>
            <a:ext cx="1194955" cy="1218708"/>
          </a:xfrm>
          <a:prstGeom prst="rect">
            <a:avLst/>
          </a:prstGeom>
        </p:spPr>
      </p:pic>
      <p:pic>
        <p:nvPicPr>
          <p:cNvPr id="6" name="Picture 6" descr="A close up of a document&#10;&#10;Description automatically generated">
            <a:extLst>
              <a:ext uri="{FF2B5EF4-FFF2-40B4-BE49-F238E27FC236}">
                <a16:creationId xmlns:a16="http://schemas.microsoft.com/office/drawing/2014/main" id="{63186C71-2A93-3ACD-C656-98DE493502D4}"/>
              </a:ext>
            </a:extLst>
          </p:cNvPr>
          <p:cNvPicPr>
            <a:picLocks noChangeAspect="1"/>
          </p:cNvPicPr>
          <p:nvPr/>
        </p:nvPicPr>
        <p:blipFill rotWithShape="1">
          <a:blip r:embed="rId5"/>
          <a:srcRect l="-754" t="514" b="7340"/>
          <a:stretch/>
        </p:blipFill>
        <p:spPr>
          <a:xfrm>
            <a:off x="4470424" y="728602"/>
            <a:ext cx="2087085" cy="2679626"/>
          </a:xfrm>
          <a:prstGeom prst="rect">
            <a:avLst/>
          </a:prstGeom>
          <a:ln w="88900" cap="sq" cmpd="thickThin">
            <a:solidFill>
              <a:srgbClr val="C00000"/>
            </a:solidFill>
            <a:prstDash val="solid"/>
            <a:miter lim="800000"/>
          </a:ln>
          <a:effectLst>
            <a:innerShdw blurRad="76200">
              <a:srgbClr val="000000"/>
            </a:innerShdw>
          </a:effectLst>
        </p:spPr>
      </p:pic>
      <p:pic>
        <p:nvPicPr>
          <p:cNvPr id="3" name="Picture 3" descr="A qr code on a white background&#10;&#10;Description automatically generated">
            <a:extLst>
              <a:ext uri="{FF2B5EF4-FFF2-40B4-BE49-F238E27FC236}">
                <a16:creationId xmlns:a16="http://schemas.microsoft.com/office/drawing/2014/main" id="{FF12B5EF-5E62-CF02-CDDD-C100965260B0}"/>
              </a:ext>
            </a:extLst>
          </p:cNvPr>
          <p:cNvPicPr>
            <a:picLocks noChangeAspect="1"/>
          </p:cNvPicPr>
          <p:nvPr/>
        </p:nvPicPr>
        <p:blipFill rotWithShape="1">
          <a:blip r:embed="rId6"/>
          <a:srcRect r="-840" b="21192"/>
          <a:stretch/>
        </p:blipFill>
        <p:spPr>
          <a:xfrm>
            <a:off x="5258762" y="2100349"/>
            <a:ext cx="1219083" cy="1205012"/>
          </a:xfrm>
          <a:prstGeom prst="rect">
            <a:avLst/>
          </a:prstGeom>
        </p:spPr>
      </p:pic>
      <p:sp>
        <p:nvSpPr>
          <p:cNvPr id="2" name="TextBox 1">
            <a:extLst>
              <a:ext uri="{FF2B5EF4-FFF2-40B4-BE49-F238E27FC236}">
                <a16:creationId xmlns:a16="http://schemas.microsoft.com/office/drawing/2014/main" id="{A78BCB32-107D-0761-3C96-9EC358C4257A}"/>
              </a:ext>
            </a:extLst>
          </p:cNvPr>
          <p:cNvSpPr txBox="1"/>
          <p:nvPr/>
        </p:nvSpPr>
        <p:spPr>
          <a:xfrm>
            <a:off x="3892271" y="3854794"/>
            <a:ext cx="1524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2022 Updates: </a:t>
            </a:r>
          </a:p>
        </p:txBody>
      </p:sp>
      <p:pic>
        <p:nvPicPr>
          <p:cNvPr id="8" name="Picture 7" descr="A qr code with text&#10;&#10;Description automatically generated">
            <a:extLst>
              <a:ext uri="{FF2B5EF4-FFF2-40B4-BE49-F238E27FC236}">
                <a16:creationId xmlns:a16="http://schemas.microsoft.com/office/drawing/2014/main" id="{52BC383D-4B9D-94B9-1FE9-6F044602B195}"/>
              </a:ext>
            </a:extLst>
          </p:cNvPr>
          <p:cNvPicPr>
            <a:picLocks noChangeAspect="1"/>
          </p:cNvPicPr>
          <p:nvPr/>
        </p:nvPicPr>
        <p:blipFill rotWithShape="1">
          <a:blip r:embed="rId7"/>
          <a:srcRect r="-454" b="20787"/>
          <a:stretch/>
        </p:blipFill>
        <p:spPr>
          <a:xfrm>
            <a:off x="2694008" y="3745596"/>
            <a:ext cx="1243360" cy="117614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title"/>
          </p:nvPr>
        </p:nvSpPr>
        <p:spPr>
          <a:xfrm>
            <a:off x="318375" y="0"/>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Clr>
                <a:schemeClr val="dk1"/>
              </a:buClr>
              <a:buSzPts val="4200"/>
              <a:buFont typeface="Arial"/>
              <a:buNone/>
            </a:pPr>
            <a:r>
              <a:rPr lang="en" b="1">
                <a:latin typeface="Arial"/>
                <a:ea typeface="Arial"/>
                <a:cs typeface="Arial"/>
                <a:sym typeface="Arial"/>
              </a:rPr>
              <a:t>CURRICULUM &amp; STANDARDS  </a:t>
            </a:r>
            <a:endParaRPr/>
          </a:p>
        </p:txBody>
      </p:sp>
      <p:sp>
        <p:nvSpPr>
          <p:cNvPr id="141" name="Google Shape;141;p18"/>
          <p:cNvSpPr txBox="1">
            <a:spLocks noGrp="1"/>
          </p:cNvSpPr>
          <p:nvPr>
            <p:ph type="body" idx="1"/>
          </p:nvPr>
        </p:nvSpPr>
        <p:spPr>
          <a:xfrm>
            <a:off x="4999095" y="128790"/>
            <a:ext cx="3999900" cy="318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400"/>
              <a:buNone/>
            </a:pPr>
            <a:r>
              <a:rPr lang="en" sz="1400">
                <a:solidFill>
                  <a:srgbClr val="000000"/>
                </a:solidFill>
                <a:latin typeface="Arial"/>
                <a:ea typeface="Arial"/>
                <a:cs typeface="Arial"/>
                <a:sym typeface="Arial"/>
              </a:rPr>
              <a:t>2021 ELA COS supports essential learning to improve reading proficiency in accordance to the ALA.</a:t>
            </a:r>
            <a:endParaRPr sz="1400"/>
          </a:p>
          <a:p>
            <a:pPr marL="457200" lvl="0" indent="-357505" algn="l" rtl="0">
              <a:lnSpc>
                <a:spcPct val="115000"/>
              </a:lnSpc>
              <a:spcBef>
                <a:spcPts val="2400"/>
              </a:spcBef>
              <a:spcAft>
                <a:spcPts val="0"/>
              </a:spcAft>
              <a:buClr>
                <a:srgbClr val="000000"/>
              </a:buClr>
              <a:buSzPts val="1400"/>
              <a:buFont typeface="Arial"/>
              <a:buAutoNum type="arabicParenR"/>
            </a:pPr>
            <a:endParaRPr lang="en" sz="1400">
              <a:solidFill>
                <a:srgbClr val="000000"/>
              </a:solidFill>
              <a:latin typeface="Arial"/>
              <a:ea typeface="Arial"/>
              <a:cs typeface="Arial"/>
            </a:endParaRPr>
          </a:p>
          <a:p>
            <a:pPr marL="457200" lvl="0" indent="0" algn="l" rtl="0">
              <a:lnSpc>
                <a:spcPct val="115000"/>
              </a:lnSpc>
              <a:spcBef>
                <a:spcPts val="0"/>
              </a:spcBef>
              <a:spcAft>
                <a:spcPts val="0"/>
              </a:spcAft>
              <a:buNone/>
            </a:pPr>
            <a:endParaRPr sz="140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88205C59-243E-C941-9C94-B69C30C5E172}"/>
              </a:ext>
            </a:extLst>
          </p:cNvPr>
          <p:cNvSpPr txBox="1"/>
          <p:nvPr/>
        </p:nvSpPr>
        <p:spPr>
          <a:xfrm>
            <a:off x="4577767" y="1348842"/>
            <a:ext cx="432054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har char="•"/>
            </a:pPr>
            <a:r>
              <a:rPr lang="en" sz="1500"/>
              <a:t>Standards focus on foundational skills needed to support literacy development.</a:t>
            </a:r>
            <a:endParaRPr lang="en-US"/>
          </a:p>
          <a:p>
            <a:pPr marL="285750" indent="-285750">
              <a:lnSpc>
                <a:spcPct val="150000"/>
              </a:lnSpc>
              <a:buFont typeface="Arial,Sans-Serif"/>
              <a:buChar char="•"/>
            </a:pPr>
            <a:r>
              <a:rPr lang="en-US" sz="1500"/>
              <a:t>Development of the standards was guided by the science of reading.</a:t>
            </a:r>
          </a:p>
          <a:p>
            <a:pPr marL="285750" indent="-285750">
              <a:lnSpc>
                <a:spcPct val="150000"/>
              </a:lnSpc>
              <a:buFont typeface="Arial,Sans-Serif"/>
              <a:buChar char="•"/>
            </a:pPr>
            <a:r>
              <a:rPr lang="en" sz="1500"/>
              <a:t>Standards that define the minimum content of what learners should know and be able to accomplish at each grade level.</a:t>
            </a:r>
            <a:endParaRPr lang="en-US" sz="1500"/>
          </a:p>
          <a:p>
            <a:pPr marL="285750" indent="-285750">
              <a:buFont typeface="Arial"/>
              <a:buChar char="•"/>
            </a:pPr>
            <a:endParaRPr lang="en"/>
          </a:p>
        </p:txBody>
      </p:sp>
      <p:pic>
        <p:nvPicPr>
          <p:cNvPr id="5" name="Picture 5" descr="A logo for a course of study&#10;&#10;Description automatically generated">
            <a:extLst>
              <a:ext uri="{FF2B5EF4-FFF2-40B4-BE49-F238E27FC236}">
                <a16:creationId xmlns:a16="http://schemas.microsoft.com/office/drawing/2014/main" id="{E09C731A-B17F-43C7-D88F-4CB03072E072}"/>
              </a:ext>
            </a:extLst>
          </p:cNvPr>
          <p:cNvPicPr>
            <a:picLocks noChangeAspect="1"/>
          </p:cNvPicPr>
          <p:nvPr/>
        </p:nvPicPr>
        <p:blipFill>
          <a:blip r:embed="rId3"/>
          <a:stretch>
            <a:fillRect/>
          </a:stretch>
        </p:blipFill>
        <p:spPr>
          <a:xfrm>
            <a:off x="847164" y="798501"/>
            <a:ext cx="3469341" cy="34792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5" name="Picture 5" descr="A blue and white wall&#10;&#10;Description automatically generated">
            <a:extLst>
              <a:ext uri="{FF2B5EF4-FFF2-40B4-BE49-F238E27FC236}">
                <a16:creationId xmlns:a16="http://schemas.microsoft.com/office/drawing/2014/main" id="{E9141159-88A8-28D5-A0A1-AA6591A6E83D}"/>
              </a:ext>
            </a:extLst>
          </p:cNvPr>
          <p:cNvPicPr>
            <a:picLocks noChangeAspect="1"/>
          </p:cNvPicPr>
          <p:nvPr/>
        </p:nvPicPr>
        <p:blipFill>
          <a:blip r:embed="rId3"/>
          <a:stretch>
            <a:fillRect/>
          </a:stretch>
        </p:blipFill>
        <p:spPr>
          <a:xfrm>
            <a:off x="0" y="-1680"/>
            <a:ext cx="9144000" cy="5146860"/>
          </a:xfrm>
          <a:prstGeom prst="rect">
            <a:avLst/>
          </a:prstGeom>
        </p:spPr>
      </p:pic>
      <p:sp>
        <p:nvSpPr>
          <p:cNvPr id="6" name="TextBox 5">
            <a:extLst>
              <a:ext uri="{FF2B5EF4-FFF2-40B4-BE49-F238E27FC236}">
                <a16:creationId xmlns:a16="http://schemas.microsoft.com/office/drawing/2014/main" id="{6FB8B245-B277-2829-7723-C0FD9C459A93}"/>
              </a:ext>
            </a:extLst>
          </p:cNvPr>
          <p:cNvSpPr txBox="1"/>
          <p:nvPr/>
        </p:nvSpPr>
        <p:spPr>
          <a:xfrm>
            <a:off x="2386852" y="1448920"/>
            <a:ext cx="5593976"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Scientifically-Based reading instruction and multisensory language instruction in the following areas:​</a:t>
            </a:r>
          </a:p>
          <a:p>
            <a:endParaRPr lang="en-US"/>
          </a:p>
          <a:p>
            <a:pPr marL="285750" indent="-285750" algn="ctr">
              <a:buChar char="•"/>
            </a:pPr>
            <a:r>
              <a:rPr lang="en-US"/>
              <a:t>Oral language development ​</a:t>
            </a:r>
          </a:p>
          <a:p>
            <a:pPr marL="285750" indent="-285750" algn="ctr">
              <a:buChar char="•"/>
            </a:pPr>
            <a:r>
              <a:rPr lang="en-US"/>
              <a:t>Phonological awareness​</a:t>
            </a:r>
          </a:p>
          <a:p>
            <a:pPr marL="285750" indent="-285750" algn="ctr">
              <a:buChar char="•"/>
            </a:pPr>
            <a:r>
              <a:rPr lang="en-US"/>
              <a:t>Phonics ​</a:t>
            </a:r>
          </a:p>
          <a:p>
            <a:pPr marL="285750" indent="-285750" algn="ctr">
              <a:buChar char="•"/>
            </a:pPr>
            <a:r>
              <a:rPr lang="en-US"/>
              <a:t>Fluency​</a:t>
            </a:r>
          </a:p>
          <a:p>
            <a:pPr marL="285750" indent="-285750" algn="ctr">
              <a:buChar char="•"/>
            </a:pPr>
            <a:r>
              <a:rPr lang="en-US"/>
              <a:t>Writing​</a:t>
            </a:r>
          </a:p>
          <a:p>
            <a:pPr marL="285750" indent="-285750" algn="ctr">
              <a:buChar char="•"/>
            </a:pPr>
            <a:r>
              <a:rPr lang="en-US"/>
              <a:t>Vocabulary​</a:t>
            </a:r>
          </a:p>
          <a:p>
            <a:pPr marL="285750" indent="-285750" algn="ctr">
              <a:buChar char="•"/>
            </a:pPr>
            <a:r>
              <a:rPr lang="en-US"/>
              <a:t>Comprehension​</a:t>
            </a:r>
          </a:p>
          <a:p>
            <a:pPr marL="285750" indent="-285750" algn="ctr">
              <a:buChar char="•"/>
            </a:pPr>
            <a:r>
              <a:rPr lang="en-US"/>
              <a:t>Alabama Course of Study</a:t>
            </a:r>
          </a:p>
        </p:txBody>
      </p:sp>
      <p:sp>
        <p:nvSpPr>
          <p:cNvPr id="8" name="TextBox 7">
            <a:extLst>
              <a:ext uri="{FF2B5EF4-FFF2-40B4-BE49-F238E27FC236}">
                <a16:creationId xmlns:a16="http://schemas.microsoft.com/office/drawing/2014/main" id="{2B213495-46F0-2F68-A168-C9ACDA13CB7F}"/>
              </a:ext>
            </a:extLst>
          </p:cNvPr>
          <p:cNvSpPr txBox="1"/>
          <p:nvPr/>
        </p:nvSpPr>
        <p:spPr>
          <a:xfrm>
            <a:off x="1015253" y="302558"/>
            <a:ext cx="718072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t>Every child. Every chance. Every day.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3931278" y="234900"/>
            <a:ext cx="5044800" cy="831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4200"/>
              <a:buFont typeface="Arial"/>
              <a:buNone/>
            </a:pPr>
            <a:r>
              <a:rPr lang="en" b="1">
                <a:latin typeface="Arial"/>
                <a:ea typeface="Arial"/>
                <a:cs typeface="Arial"/>
                <a:sym typeface="Arial"/>
              </a:rPr>
              <a:t>INTERVENTION REQUIREMENTS</a:t>
            </a:r>
            <a:endParaRPr b="1">
              <a:latin typeface="Arial"/>
              <a:ea typeface="Arial"/>
              <a:cs typeface="Arial"/>
              <a:sym typeface="Arial"/>
            </a:endParaRPr>
          </a:p>
          <a:p>
            <a:pPr marL="0" lvl="0" indent="0" algn="l" rtl="0">
              <a:spcBef>
                <a:spcPts val="0"/>
              </a:spcBef>
              <a:spcAft>
                <a:spcPts val="0"/>
              </a:spcAft>
              <a:buClr>
                <a:schemeClr val="dk1"/>
              </a:buClr>
              <a:buSzPts val="4200"/>
              <a:buFont typeface="Arial"/>
              <a:buNone/>
            </a:pPr>
            <a:endParaRPr b="1">
              <a:latin typeface="Arial"/>
              <a:ea typeface="Arial"/>
              <a:cs typeface="Arial"/>
              <a:sym typeface="Arial"/>
            </a:endParaRPr>
          </a:p>
        </p:txBody>
      </p:sp>
      <p:sp>
        <p:nvSpPr>
          <p:cNvPr id="162" name="Google Shape;162;p30"/>
          <p:cNvSpPr txBox="1">
            <a:spLocks noGrp="1"/>
          </p:cNvSpPr>
          <p:nvPr>
            <p:ph type="body" idx="1"/>
          </p:nvPr>
        </p:nvSpPr>
        <p:spPr>
          <a:xfrm>
            <a:off x="-400875" y="234899"/>
            <a:ext cx="4540896" cy="4422600"/>
          </a:xfrm>
          <a:prstGeom prst="rect">
            <a:avLst/>
          </a:prstGeom>
          <a:noFill/>
          <a:ln>
            <a:noFill/>
          </a:ln>
        </p:spPr>
        <p:txBody>
          <a:bodyPr spcFirstLastPara="1" wrap="square" lIns="91425" tIns="91425" rIns="91425" bIns="91425" anchor="t" anchorCtr="0">
            <a:noAutofit/>
          </a:bodyPr>
          <a:lstStyle/>
          <a:p>
            <a:pPr marL="838200" lvl="1" indent="-285750" algn="l" rtl="0">
              <a:lnSpc>
                <a:spcPct val="100000"/>
              </a:lnSpc>
              <a:spcBef>
                <a:spcPts val="1600"/>
              </a:spcBef>
              <a:spcAft>
                <a:spcPts val="0"/>
              </a:spcAft>
              <a:buSzPts val="2100"/>
              <a:buFont typeface="Wingdings"/>
              <a:buChar char="v"/>
            </a:pPr>
            <a:r>
              <a:rPr lang="en" sz="1800">
                <a:latin typeface="Arial"/>
                <a:ea typeface="Arial"/>
                <a:cs typeface="Arial"/>
                <a:sym typeface="Arial"/>
              </a:rPr>
              <a:t>Additional instructional time spent on proven methods of reading instruction and intervention</a:t>
            </a:r>
            <a:endParaRPr lang="en-US" sz="1800">
              <a:latin typeface="Arial"/>
              <a:ea typeface="Arial"/>
              <a:cs typeface="Arial"/>
            </a:endParaRPr>
          </a:p>
          <a:p>
            <a:pPr marL="914400" lvl="0" indent="0" algn="l" rtl="0">
              <a:lnSpc>
                <a:spcPct val="100000"/>
              </a:lnSpc>
              <a:spcBef>
                <a:spcPts val="0"/>
              </a:spcBef>
              <a:spcAft>
                <a:spcPts val="0"/>
              </a:spcAft>
              <a:buNone/>
            </a:pPr>
            <a:endParaRPr sz="1800">
              <a:latin typeface="Arial"/>
              <a:ea typeface="Arial"/>
              <a:cs typeface="Arial"/>
            </a:endParaRPr>
          </a:p>
          <a:p>
            <a:pPr marL="838200" lvl="1" indent="-285750" algn="l" rtl="0">
              <a:lnSpc>
                <a:spcPct val="100000"/>
              </a:lnSpc>
              <a:spcBef>
                <a:spcPts val="0"/>
              </a:spcBef>
              <a:spcAft>
                <a:spcPts val="0"/>
              </a:spcAft>
              <a:buSzPts val="2100"/>
              <a:buFont typeface="Wingdings"/>
              <a:buChar char="v"/>
            </a:pPr>
            <a:r>
              <a:rPr lang="en" sz="1800">
                <a:latin typeface="Arial"/>
                <a:ea typeface="Arial"/>
                <a:cs typeface="Arial"/>
                <a:sym typeface="Arial"/>
              </a:rPr>
              <a:t>Daily small group reading intervention that focuses on what the student needs</a:t>
            </a:r>
            <a:endParaRPr sz="1800"/>
          </a:p>
          <a:p>
            <a:pPr marL="914400" lvl="0" indent="0" algn="l" rtl="0">
              <a:lnSpc>
                <a:spcPct val="100000"/>
              </a:lnSpc>
              <a:spcBef>
                <a:spcPts val="0"/>
              </a:spcBef>
              <a:spcAft>
                <a:spcPts val="0"/>
              </a:spcAft>
              <a:buNone/>
            </a:pPr>
            <a:endParaRPr sz="1800"/>
          </a:p>
          <a:p>
            <a:pPr marL="838200" lvl="1" indent="-285750" algn="l" rtl="0">
              <a:lnSpc>
                <a:spcPct val="100000"/>
              </a:lnSpc>
              <a:spcBef>
                <a:spcPts val="0"/>
              </a:spcBef>
              <a:spcAft>
                <a:spcPts val="0"/>
              </a:spcAft>
              <a:buSzPts val="2100"/>
              <a:buFont typeface="Wingdings"/>
              <a:buChar char="v"/>
            </a:pPr>
            <a:r>
              <a:rPr lang="en" sz="1800">
                <a:latin typeface="Arial"/>
                <a:ea typeface="Arial"/>
                <a:cs typeface="Arial"/>
                <a:sym typeface="Arial"/>
              </a:rPr>
              <a:t>Frequent monitoring of the progress of the reading skills of each student throughout the school year and adjusting instruction according to student need</a:t>
            </a:r>
            <a:endParaRPr sz="1800">
              <a:latin typeface="Arial"/>
              <a:ea typeface="Arial"/>
              <a:cs typeface="Arial"/>
            </a:endParaRPr>
          </a:p>
        </p:txBody>
      </p:sp>
      <p:pic>
        <p:nvPicPr>
          <p:cNvPr id="2" name="Picture 2" descr="A person teaching children to read&#10;&#10;Description automatically generated">
            <a:extLst>
              <a:ext uri="{FF2B5EF4-FFF2-40B4-BE49-F238E27FC236}">
                <a16:creationId xmlns:a16="http://schemas.microsoft.com/office/drawing/2014/main" id="{01416C2B-150A-BA70-AAD9-46042F2CC191}"/>
              </a:ext>
            </a:extLst>
          </p:cNvPr>
          <p:cNvPicPr>
            <a:picLocks noChangeAspect="1"/>
          </p:cNvPicPr>
          <p:nvPr/>
        </p:nvPicPr>
        <p:blipFill>
          <a:blip r:embed="rId3"/>
          <a:stretch>
            <a:fillRect/>
          </a:stretch>
        </p:blipFill>
        <p:spPr>
          <a:xfrm>
            <a:off x="4612343" y="803463"/>
            <a:ext cx="3576916" cy="357691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TextBox 5">
            <a:extLst>
              <a:ext uri="{FF2B5EF4-FFF2-40B4-BE49-F238E27FC236}">
                <a16:creationId xmlns:a16="http://schemas.microsoft.com/office/drawing/2014/main" id="{EEA6D9FF-9453-F871-DC5A-7DC3F2CC503D}"/>
              </a:ext>
            </a:extLst>
          </p:cNvPr>
          <p:cNvSpPr txBox="1"/>
          <p:nvPr/>
        </p:nvSpPr>
        <p:spPr>
          <a:xfrm>
            <a:off x="3200400" y="2343149"/>
            <a:ext cx="2743199"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568C67F7-9944-373E-87E1-85328EA3A5DB}"/>
              </a:ext>
            </a:extLst>
          </p:cNvPr>
          <p:cNvSpPr txBox="1"/>
          <p:nvPr/>
        </p:nvSpPr>
        <p:spPr>
          <a:xfrm>
            <a:off x="376353" y="3589299"/>
            <a:ext cx="47950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1" descr="A white wall with black letters on it&#10;&#10;Description automatically generated">
            <a:extLst>
              <a:ext uri="{FF2B5EF4-FFF2-40B4-BE49-F238E27FC236}">
                <a16:creationId xmlns:a16="http://schemas.microsoft.com/office/drawing/2014/main" id="{4703BD21-5E27-7E33-6101-F8AF5119436F}"/>
              </a:ext>
            </a:extLst>
          </p:cNvPr>
          <p:cNvPicPr>
            <a:picLocks noChangeAspect="1"/>
          </p:cNvPicPr>
          <p:nvPr/>
        </p:nvPicPr>
        <p:blipFill>
          <a:blip r:embed="rId3"/>
          <a:stretch>
            <a:fillRect/>
          </a:stretch>
        </p:blipFill>
        <p:spPr>
          <a:xfrm>
            <a:off x="-1465" y="-2198"/>
            <a:ext cx="9146930" cy="5147896"/>
          </a:xfrm>
          <a:prstGeom prst="rect">
            <a:avLst/>
          </a:prstGeom>
        </p:spPr>
      </p:pic>
      <p:sp>
        <p:nvSpPr>
          <p:cNvPr id="13" name="Google Shape;148;p24">
            <a:extLst>
              <a:ext uri="{FF2B5EF4-FFF2-40B4-BE49-F238E27FC236}">
                <a16:creationId xmlns:a16="http://schemas.microsoft.com/office/drawing/2014/main" id="{856F896C-8708-BF44-6E92-C1FE93D4C94F}"/>
              </a:ext>
            </a:extLst>
          </p:cNvPr>
          <p:cNvSpPr txBox="1">
            <a:spLocks/>
          </p:cNvSpPr>
          <p:nvPr/>
        </p:nvSpPr>
        <p:spPr>
          <a:xfrm>
            <a:off x="-1278" y="1453526"/>
            <a:ext cx="4688909" cy="641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1"/>
              </a:buClr>
              <a:buSzPts val="1800"/>
              <a:buFont typeface="Arial"/>
              <a:buChar char="●"/>
              <a:defRPr sz="1500" b="0" i="0" u="none" strike="noStrike" cap="none">
                <a:solidFill>
                  <a:schemeClr val="dk1"/>
                </a:solidFill>
                <a:latin typeface="Gill Sans"/>
                <a:ea typeface="Gill Sans"/>
                <a:cs typeface="Gill Sans"/>
                <a:sym typeface="Gill Sans"/>
              </a:defRPr>
            </a:lvl1pPr>
            <a:lvl2pPr marL="914400" marR="0" lvl="1" indent="-317500" algn="l" rtl="0">
              <a:lnSpc>
                <a:spcPct val="115000"/>
              </a:lnSpc>
              <a:spcBef>
                <a:spcPts val="0"/>
              </a:spcBef>
              <a:spcAft>
                <a:spcPts val="0"/>
              </a:spcAft>
              <a:buClr>
                <a:schemeClr val="accent1"/>
              </a:buClr>
              <a:buSzPts val="1400"/>
              <a:buFont typeface="Arial"/>
              <a:buChar char="○"/>
              <a:defRPr sz="1350" b="0" i="0" u="none" strike="noStrike" cap="none">
                <a:solidFill>
                  <a:schemeClr val="dk1"/>
                </a:solidFill>
                <a:latin typeface="Gill Sans"/>
                <a:ea typeface="Gill Sans"/>
                <a:cs typeface="Gill Sans"/>
                <a:sym typeface="Gill Sans"/>
              </a:defRPr>
            </a:lvl2pPr>
            <a:lvl3pPr marL="1371600" marR="0" lvl="2" indent="-317500" algn="l" rtl="0">
              <a:lnSpc>
                <a:spcPct val="115000"/>
              </a:lnSpc>
              <a:spcBef>
                <a:spcPts val="0"/>
              </a:spcBef>
              <a:spcAft>
                <a:spcPts val="0"/>
              </a:spcAft>
              <a:buClr>
                <a:schemeClr val="accent1"/>
              </a:buClr>
              <a:buSzPts val="1400"/>
              <a:buFont typeface="Arial"/>
              <a:buChar char="■"/>
              <a:defRPr sz="1200" b="0" i="0" u="none" strike="noStrike" cap="none">
                <a:solidFill>
                  <a:schemeClr val="dk1"/>
                </a:solidFill>
                <a:latin typeface="Gill Sans"/>
                <a:ea typeface="Gill Sans"/>
                <a:cs typeface="Gill Sans"/>
                <a:sym typeface="Gill Sans"/>
              </a:defRPr>
            </a:lvl3pPr>
            <a:lvl4pPr marL="1828800" marR="0" lvl="3" indent="-317500" algn="l" rtl="0">
              <a:lnSpc>
                <a:spcPct val="115000"/>
              </a:lnSpc>
              <a:spcBef>
                <a:spcPts val="0"/>
              </a:spcBef>
              <a:spcAft>
                <a:spcPts val="0"/>
              </a:spcAft>
              <a:buClr>
                <a:schemeClr val="accent1"/>
              </a:buClr>
              <a:buSzPts val="1400"/>
              <a:buFont typeface="Arial"/>
              <a:buChar char="●"/>
              <a:defRPr sz="1050" b="0" i="0" u="none" strike="noStrike" cap="none">
                <a:solidFill>
                  <a:schemeClr val="dk1"/>
                </a:solidFill>
                <a:latin typeface="Gill Sans"/>
                <a:ea typeface="Gill Sans"/>
                <a:cs typeface="Gill Sans"/>
                <a:sym typeface="Gill Sans"/>
              </a:defRPr>
            </a:lvl4pPr>
            <a:lvl5pPr marL="2286000" marR="0" lvl="4" indent="-317500" algn="l" rtl="0">
              <a:lnSpc>
                <a:spcPct val="115000"/>
              </a:lnSpc>
              <a:spcBef>
                <a:spcPts val="0"/>
              </a:spcBef>
              <a:spcAft>
                <a:spcPts val="0"/>
              </a:spcAft>
              <a:buClr>
                <a:schemeClr val="accent1"/>
              </a:buClr>
              <a:buSzPts val="1400"/>
              <a:buFont typeface="Arial"/>
              <a:buChar char="○"/>
              <a:defRPr sz="900" b="0" i="0" u="none" strike="noStrike" cap="none">
                <a:solidFill>
                  <a:schemeClr val="dk1"/>
                </a:solidFill>
                <a:latin typeface="Gill Sans"/>
                <a:ea typeface="Gill Sans"/>
                <a:cs typeface="Gill Sans"/>
                <a:sym typeface="Gill Sans"/>
              </a:defRPr>
            </a:lvl5pPr>
            <a:lvl6pPr marL="2743200" marR="0" lvl="5" indent="-317500" algn="l" rtl="0">
              <a:lnSpc>
                <a:spcPct val="115000"/>
              </a:lnSpc>
              <a:spcBef>
                <a:spcPts val="0"/>
              </a:spcBef>
              <a:spcAft>
                <a:spcPts val="0"/>
              </a:spcAft>
              <a:buClr>
                <a:schemeClr val="accent1"/>
              </a:buClr>
              <a:buSzPts val="1400"/>
              <a:buFont typeface="Arial"/>
              <a:buChar char="■"/>
              <a:defRPr sz="900" b="0" i="0" u="none" strike="noStrike" cap="none">
                <a:solidFill>
                  <a:schemeClr val="dk1"/>
                </a:solidFill>
                <a:latin typeface="Gill Sans"/>
                <a:ea typeface="Gill Sans"/>
                <a:cs typeface="Gill Sans"/>
                <a:sym typeface="Gill Sans"/>
              </a:defRPr>
            </a:lvl6pPr>
            <a:lvl7pPr marL="3200400" marR="0" lvl="6" indent="-317500" algn="l" rtl="0">
              <a:lnSpc>
                <a:spcPct val="115000"/>
              </a:lnSpc>
              <a:spcBef>
                <a:spcPts val="0"/>
              </a:spcBef>
              <a:spcAft>
                <a:spcPts val="0"/>
              </a:spcAft>
              <a:buClr>
                <a:schemeClr val="accent1"/>
              </a:buClr>
              <a:buSzPts val="1400"/>
              <a:buFont typeface="Arial"/>
              <a:buChar char="●"/>
              <a:defRPr sz="900" b="0" i="0" u="none" strike="noStrike" cap="none">
                <a:solidFill>
                  <a:schemeClr val="dk1"/>
                </a:solidFill>
                <a:latin typeface="Gill Sans"/>
                <a:ea typeface="Gill Sans"/>
                <a:cs typeface="Gill Sans"/>
                <a:sym typeface="Gill Sans"/>
              </a:defRPr>
            </a:lvl7pPr>
            <a:lvl8pPr marL="3657600" marR="0" lvl="7" indent="-317500" algn="l" rtl="0">
              <a:lnSpc>
                <a:spcPct val="115000"/>
              </a:lnSpc>
              <a:spcBef>
                <a:spcPts val="0"/>
              </a:spcBef>
              <a:spcAft>
                <a:spcPts val="0"/>
              </a:spcAft>
              <a:buClr>
                <a:schemeClr val="accent1"/>
              </a:buClr>
              <a:buSzPts val="1400"/>
              <a:buFont typeface="Arial"/>
              <a:buChar char="○"/>
              <a:defRPr sz="900" b="0" i="0" u="none" strike="noStrike" cap="none">
                <a:solidFill>
                  <a:schemeClr val="dk1"/>
                </a:solidFill>
                <a:latin typeface="Gill Sans"/>
                <a:ea typeface="Gill Sans"/>
                <a:cs typeface="Gill Sans"/>
                <a:sym typeface="Gill Sans"/>
              </a:defRPr>
            </a:lvl8pPr>
            <a:lvl9pPr marL="4114800" marR="0" lvl="8" indent="-317500" algn="l" rtl="0">
              <a:lnSpc>
                <a:spcPct val="115000"/>
              </a:lnSpc>
              <a:spcBef>
                <a:spcPts val="0"/>
              </a:spcBef>
              <a:spcAft>
                <a:spcPts val="0"/>
              </a:spcAft>
              <a:buClr>
                <a:schemeClr val="accent1"/>
              </a:buClr>
              <a:buSzPts val="1400"/>
              <a:buFont typeface="Arial"/>
              <a:buChar char="■"/>
              <a:defRPr sz="900" b="0" i="0" u="none" strike="noStrike" cap="none">
                <a:solidFill>
                  <a:schemeClr val="dk1"/>
                </a:solidFill>
                <a:latin typeface="Gill Sans"/>
                <a:ea typeface="Gill Sans"/>
                <a:cs typeface="Gill Sans"/>
                <a:sym typeface="Gill Sans"/>
              </a:defRPr>
            </a:lvl9pPr>
          </a:lstStyle>
          <a:p>
            <a:pPr marL="285750" indent="-285750">
              <a:lnSpc>
                <a:spcPct val="150000"/>
              </a:lnSpc>
              <a:buFont typeface="Wingdings"/>
              <a:buChar char="v"/>
            </a:pPr>
            <a:r>
              <a:rPr lang="en-US" sz="1300">
                <a:latin typeface="Arial"/>
                <a:ea typeface="Arial"/>
                <a:cs typeface="Arial"/>
              </a:rPr>
              <a:t>Screening and diagnostic information for monitoring student progress</a:t>
            </a:r>
            <a:endParaRPr lang="en-US" sz="1300"/>
          </a:p>
          <a:p>
            <a:pPr marL="285750" indent="-285750">
              <a:lnSpc>
                <a:spcPct val="150000"/>
              </a:lnSpc>
              <a:buFont typeface="Wingdings,Sans-Serif"/>
              <a:buChar char="v"/>
            </a:pPr>
            <a:r>
              <a:rPr lang="en" sz="1300">
                <a:latin typeface="Arial"/>
                <a:ea typeface="Arial"/>
                <a:cs typeface="Arial"/>
              </a:rPr>
              <a:t>Measure phonological awareness (hearing the sounds), the alphabetic principle (letter/sound knowledge), decoding (letter/word recognition), encoding (spelling), accuracy, vocabulary, and comprehension</a:t>
            </a:r>
            <a:endParaRPr lang="en-US" sz="1300">
              <a:latin typeface="Arial"/>
              <a:ea typeface="Arial"/>
              <a:cs typeface="Arial"/>
            </a:endParaRPr>
          </a:p>
          <a:p>
            <a:pPr marL="285750" indent="-285750">
              <a:lnSpc>
                <a:spcPct val="150000"/>
              </a:lnSpc>
              <a:buFont typeface="Wingdings,Sans-Serif"/>
              <a:buChar char="v"/>
            </a:pPr>
            <a:r>
              <a:rPr lang="en" sz="1300">
                <a:latin typeface="Arial"/>
                <a:ea typeface="Arial"/>
                <a:cs typeface="Arial"/>
              </a:rPr>
              <a:t>Help to identify students who have a reading deficiency, including identifying students with characteristics of dyslexia</a:t>
            </a:r>
            <a:endParaRPr lang="en-US" sz="1300">
              <a:latin typeface="Arial"/>
              <a:ea typeface="Arial"/>
              <a:cs typeface="Arial"/>
            </a:endParaRPr>
          </a:p>
          <a:p>
            <a:pPr marL="285750" indent="-285750">
              <a:lnSpc>
                <a:spcPct val="150000"/>
              </a:lnSpc>
              <a:buFont typeface="Wingdings"/>
              <a:buChar char="v"/>
            </a:pPr>
            <a:endParaRPr lang="en-US" sz="1300">
              <a:ea typeface="Arial"/>
              <a:cs typeface="Arial"/>
            </a:endParaRPr>
          </a:p>
          <a:p>
            <a:pPr marL="285750" indent="-285750">
              <a:lnSpc>
                <a:spcPct val="114999"/>
              </a:lnSpc>
              <a:buFont typeface="Wingdings"/>
              <a:buChar char="v"/>
            </a:pPr>
            <a:endParaRPr lang="en-US" sz="1200">
              <a:latin typeface="Arial"/>
              <a:cs typeface="Arial"/>
            </a:endParaRPr>
          </a:p>
          <a:p>
            <a:pPr marL="120650" indent="0">
              <a:spcBef>
                <a:spcPts val="1600"/>
              </a:spcBef>
              <a:buSzPts val="1700"/>
              <a:buNone/>
            </a:pPr>
            <a:endParaRPr lang="en-US" sz="1200">
              <a:latin typeface="Arial"/>
              <a:cs typeface="Arial"/>
            </a:endParaRPr>
          </a:p>
          <a:p>
            <a:pPr marL="0" indent="0">
              <a:spcBef>
                <a:spcPts val="1600"/>
              </a:spcBef>
              <a:spcAft>
                <a:spcPts val="1600"/>
              </a:spcAft>
              <a:buNone/>
            </a:pPr>
            <a:endParaRPr lang="en-US" sz="1200">
              <a:cs typeface="Arial"/>
            </a:endParaRPr>
          </a:p>
        </p:txBody>
      </p:sp>
    </p:spTree>
    <p:extLst>
      <p:ext uri="{BB962C8B-B14F-4D97-AF65-F5344CB8AC3E}">
        <p14:creationId xmlns:p14="http://schemas.microsoft.com/office/powerpoint/2010/main" val="138527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d303af4845_0_13"/>
          <p:cNvSpPr txBox="1">
            <a:spLocks noGrp="1"/>
          </p:cNvSpPr>
          <p:nvPr>
            <p:ph type="title"/>
          </p:nvPr>
        </p:nvSpPr>
        <p:spPr>
          <a:xfrm>
            <a:off x="267052" y="-62508"/>
            <a:ext cx="8520600" cy="831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rgbClr val="000000"/>
              </a:buClr>
              <a:buSzPts val="4200"/>
              <a:buFont typeface="Arial"/>
              <a:buNone/>
            </a:pPr>
            <a:r>
              <a:rPr lang="en" sz="4400" b="1">
                <a:solidFill>
                  <a:srgbClr val="000000"/>
                </a:solidFill>
                <a:latin typeface="Arial"/>
                <a:ea typeface="Arial"/>
                <a:cs typeface="Arial"/>
                <a:sym typeface="Arial"/>
              </a:rPr>
              <a:t>SRIP </a:t>
            </a:r>
            <a:r>
              <a:rPr lang="en" b="1">
                <a:latin typeface="Arial"/>
                <a:ea typeface="Arial"/>
                <a:cs typeface="Arial"/>
                <a:sym typeface="Arial"/>
              </a:rPr>
              <a:t> (Student Reading Improvement Plan)</a:t>
            </a:r>
            <a:endParaRPr sz="4400"/>
          </a:p>
        </p:txBody>
      </p:sp>
      <p:pic>
        <p:nvPicPr>
          <p:cNvPr id="178" name="Google Shape;178;gd303af4845_0_13"/>
          <p:cNvPicPr preferRelativeResize="0"/>
          <p:nvPr/>
        </p:nvPicPr>
        <p:blipFill>
          <a:blip r:embed="rId3">
            <a:alphaModFix/>
          </a:blip>
          <a:stretch>
            <a:fillRect/>
          </a:stretch>
        </p:blipFill>
        <p:spPr>
          <a:xfrm>
            <a:off x="7394575" y="3576550"/>
            <a:ext cx="1393824" cy="1393824"/>
          </a:xfrm>
          <a:prstGeom prst="rect">
            <a:avLst/>
          </a:prstGeom>
          <a:noFill/>
          <a:ln>
            <a:noFill/>
          </a:ln>
        </p:spPr>
      </p:pic>
      <p:sp>
        <p:nvSpPr>
          <p:cNvPr id="179" name="Google Shape;179;gd303af4845_0_13"/>
          <p:cNvSpPr txBox="1"/>
          <p:nvPr/>
        </p:nvSpPr>
        <p:spPr>
          <a:xfrm>
            <a:off x="7613588" y="4195475"/>
            <a:ext cx="955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Comfortaa"/>
                <a:ea typeface="Comfortaa"/>
                <a:cs typeface="Comfortaa"/>
                <a:sym typeface="Comfortaa"/>
              </a:rPr>
              <a:t>SRIP</a:t>
            </a:r>
            <a:endParaRPr sz="2400" b="1">
              <a:latin typeface="Comfortaa"/>
              <a:ea typeface="Comfortaa"/>
              <a:cs typeface="Comfortaa"/>
              <a:sym typeface="Comfortaa"/>
            </a:endParaRPr>
          </a:p>
        </p:txBody>
      </p:sp>
      <p:sp>
        <p:nvSpPr>
          <p:cNvPr id="2" name="TextBox 1">
            <a:extLst>
              <a:ext uri="{FF2B5EF4-FFF2-40B4-BE49-F238E27FC236}">
                <a16:creationId xmlns:a16="http://schemas.microsoft.com/office/drawing/2014/main" id="{C595B208-0DB5-DB48-C000-D72C0F6C770F}"/>
              </a:ext>
            </a:extLst>
          </p:cNvPr>
          <p:cNvSpPr txBox="1"/>
          <p:nvPr/>
        </p:nvSpPr>
        <p:spPr>
          <a:xfrm>
            <a:off x="958004" y="824142"/>
            <a:ext cx="7368778"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
              </a:spcAft>
              <a:buFont typeface="Wingdings"/>
              <a:buChar char="v"/>
            </a:pPr>
            <a:r>
              <a:rPr lang="en" sz="2000"/>
              <a:t>A guide for instruction for the student based on the specific deficiency in reading</a:t>
            </a:r>
            <a:endParaRPr lang="en-US"/>
          </a:p>
          <a:p>
            <a:pPr marL="342900" indent="-342900">
              <a:spcAft>
                <a:spcPts val="100"/>
              </a:spcAft>
              <a:buFont typeface="Wingdings,Sans-Serif"/>
              <a:buChar char="v"/>
            </a:pPr>
            <a:r>
              <a:rPr lang="en-US" sz="2000"/>
              <a:t>Developed for the student by teachers and others in the school, along with parent input, within 30 days of the identification of deficit</a:t>
            </a:r>
          </a:p>
          <a:p>
            <a:pPr marL="342900" indent="-342900">
              <a:spcAft>
                <a:spcPts val="100"/>
              </a:spcAft>
              <a:buFont typeface="Wingdings,Sans-Serif"/>
              <a:buChar char="v"/>
            </a:pPr>
            <a:r>
              <a:rPr lang="en" sz="2000"/>
              <a:t>Parents are notified monthly of progress</a:t>
            </a:r>
            <a:endParaRPr lang="en-US" sz="2000"/>
          </a:p>
          <a:p>
            <a:pPr marL="342900" indent="-342900">
              <a:spcAft>
                <a:spcPts val="100"/>
              </a:spcAft>
              <a:buFont typeface="Wingdings,Sans-Serif"/>
              <a:buChar char="v"/>
            </a:pPr>
            <a:r>
              <a:rPr lang="en" sz="2000"/>
              <a:t>Intervention instruction is evidence-based reading intervention</a:t>
            </a:r>
          </a:p>
          <a:p>
            <a:pPr marL="342900" indent="-342900">
              <a:spcAft>
                <a:spcPts val="100"/>
              </a:spcAft>
              <a:buFont typeface="Wingdings,Sans-Serif"/>
              <a:buChar char="v"/>
            </a:pPr>
            <a:r>
              <a:rPr lang="en" sz="2000"/>
              <a:t>The student will receive intense intervention until the student no longer has a deficiency in reading</a:t>
            </a:r>
            <a:endParaRPr lang="en-US" sz="2000"/>
          </a:p>
          <a:p>
            <a:pPr marL="444500" indent="-342900">
              <a:spcAft>
                <a:spcPts val="100"/>
              </a:spcAft>
              <a:buFont typeface="Wingdings,Sans-Serif"/>
              <a:buChar char="v"/>
            </a:pPr>
            <a:endParaRPr lang="en" sz="2000"/>
          </a:p>
          <a:p>
            <a:pPr marL="342900" indent="-342900">
              <a:buFont typeface="Wingdings,Sans-Serif"/>
              <a:buChar char="v"/>
            </a:pPr>
            <a:endParaRPr lang="en-US" sz="2000"/>
          </a:p>
          <a:p>
            <a:pPr marL="342900" indent="-342900">
              <a:buFont typeface="Wingdings"/>
              <a:buChar char="v"/>
            </a:pPr>
            <a:endParaRPr lang="en" sz="2000"/>
          </a:p>
          <a:p>
            <a:endParaRPr lang="en-US"/>
          </a:p>
          <a:p>
            <a:pPr marL="285750" indent="-285750">
              <a:buChar char="•"/>
            </a:pPr>
            <a:endParaRPr lang="en"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xfrm>
            <a:off x="228066" y="446049"/>
            <a:ext cx="8520600" cy="707400"/>
          </a:xfrm>
          <a:prstGeom prst="rect">
            <a:avLst/>
          </a:prstGeom>
          <a:noFill/>
          <a:ln>
            <a:noFill/>
          </a:ln>
        </p:spPr>
        <p:txBody>
          <a:bodyPr spcFirstLastPara="1" wrap="square" lIns="91425" tIns="91425" rIns="91425" bIns="91425" anchor="t" anchorCtr="0">
            <a:noAutofit/>
          </a:bodyPr>
          <a:lstStyle/>
          <a:p>
            <a:pPr algn="ctr">
              <a:buSzPts val="1100"/>
            </a:pPr>
            <a:r>
              <a:rPr lang="en" sz="4000" b="1">
                <a:latin typeface="Arial"/>
                <a:ea typeface="Arial"/>
                <a:cs typeface="Arial"/>
              </a:rPr>
              <a:t>Layers of </a:t>
            </a:r>
            <a:br>
              <a:rPr lang="en" sz="4000" b="1">
                <a:latin typeface="Arial"/>
                <a:ea typeface="Arial"/>
                <a:cs typeface="Arial"/>
              </a:rPr>
            </a:br>
            <a:r>
              <a:rPr lang="en" sz="4000" b="1">
                <a:latin typeface="Arial"/>
                <a:ea typeface="Arial"/>
                <a:cs typeface="Arial"/>
              </a:rPr>
              <a:t>Support</a:t>
            </a:r>
            <a:endParaRPr lang="en-US"/>
          </a:p>
          <a:p>
            <a:pPr marL="0" lvl="0" indent="0" algn="l" rtl="0">
              <a:lnSpc>
                <a:spcPct val="100000"/>
              </a:lnSpc>
              <a:spcBef>
                <a:spcPts val="0"/>
              </a:spcBef>
              <a:spcAft>
                <a:spcPts val="0"/>
              </a:spcAft>
              <a:buClr>
                <a:schemeClr val="dk1"/>
              </a:buClr>
              <a:buSzPts val="4200"/>
              <a:buFont typeface="Gill Sans"/>
              <a:buNone/>
            </a:pPr>
            <a:endParaRPr sz="4000"/>
          </a:p>
        </p:txBody>
      </p:sp>
      <p:pic>
        <p:nvPicPr>
          <p:cNvPr id="4" name="Picture 4" descr="A yellow circle with white outline and white text&#10;&#10;Description automatically generated">
            <a:extLst>
              <a:ext uri="{FF2B5EF4-FFF2-40B4-BE49-F238E27FC236}">
                <a16:creationId xmlns:a16="http://schemas.microsoft.com/office/drawing/2014/main" id="{B6D5BA09-73FA-22D0-E4F4-73BD9F74DA1A}"/>
              </a:ext>
            </a:extLst>
          </p:cNvPr>
          <p:cNvPicPr>
            <a:picLocks noChangeAspect="1"/>
          </p:cNvPicPr>
          <p:nvPr/>
        </p:nvPicPr>
        <p:blipFill>
          <a:blip r:embed="rId3"/>
          <a:stretch>
            <a:fillRect/>
          </a:stretch>
        </p:blipFill>
        <p:spPr>
          <a:xfrm>
            <a:off x="91998" y="2168913"/>
            <a:ext cx="1704743" cy="1697773"/>
          </a:xfrm>
          <a:prstGeom prst="rect">
            <a:avLst/>
          </a:prstGeom>
        </p:spPr>
      </p:pic>
      <p:pic>
        <p:nvPicPr>
          <p:cNvPr id="5" name="Picture 5" descr="A red circle with a white letter and a piece of paper&#10;&#10;Description automatically generated">
            <a:extLst>
              <a:ext uri="{FF2B5EF4-FFF2-40B4-BE49-F238E27FC236}">
                <a16:creationId xmlns:a16="http://schemas.microsoft.com/office/drawing/2014/main" id="{9EFCBC77-587A-070E-FB73-0FA7C3F2D192}"/>
              </a:ext>
            </a:extLst>
          </p:cNvPr>
          <p:cNvPicPr>
            <a:picLocks noChangeAspect="1"/>
          </p:cNvPicPr>
          <p:nvPr/>
        </p:nvPicPr>
        <p:blipFill>
          <a:blip r:embed="rId4"/>
          <a:stretch>
            <a:fillRect/>
          </a:stretch>
        </p:blipFill>
        <p:spPr>
          <a:xfrm>
            <a:off x="91997" y="182603"/>
            <a:ext cx="1704742" cy="1697772"/>
          </a:xfrm>
          <a:prstGeom prst="rect">
            <a:avLst/>
          </a:prstGeom>
        </p:spPr>
      </p:pic>
      <p:pic>
        <p:nvPicPr>
          <p:cNvPr id="7" name="Picture 7" descr="A yellow circle with white outline and words&#10;&#10;Description automatically generated">
            <a:extLst>
              <a:ext uri="{FF2B5EF4-FFF2-40B4-BE49-F238E27FC236}">
                <a16:creationId xmlns:a16="http://schemas.microsoft.com/office/drawing/2014/main" id="{82E5EC7C-4D22-AEF7-7E22-B08EA2C03782}"/>
              </a:ext>
            </a:extLst>
          </p:cNvPr>
          <p:cNvPicPr>
            <a:picLocks noChangeAspect="1"/>
          </p:cNvPicPr>
          <p:nvPr/>
        </p:nvPicPr>
        <p:blipFill>
          <a:blip r:embed="rId5"/>
          <a:stretch>
            <a:fillRect/>
          </a:stretch>
        </p:blipFill>
        <p:spPr>
          <a:xfrm>
            <a:off x="4789449" y="2649810"/>
            <a:ext cx="1704743" cy="1697773"/>
          </a:xfrm>
          <a:prstGeom prst="rect">
            <a:avLst/>
          </a:prstGeom>
        </p:spPr>
      </p:pic>
      <p:pic>
        <p:nvPicPr>
          <p:cNvPr id="8" name="Picture 8" descr="A red circle with white text and a couple of kids reading&#10;&#10;Description automatically generated">
            <a:extLst>
              <a:ext uri="{FF2B5EF4-FFF2-40B4-BE49-F238E27FC236}">
                <a16:creationId xmlns:a16="http://schemas.microsoft.com/office/drawing/2014/main" id="{E4307C32-67B2-C4CD-0BF6-B28B0F9E142B}"/>
              </a:ext>
            </a:extLst>
          </p:cNvPr>
          <p:cNvPicPr>
            <a:picLocks noChangeAspect="1"/>
          </p:cNvPicPr>
          <p:nvPr/>
        </p:nvPicPr>
        <p:blipFill>
          <a:blip r:embed="rId6"/>
          <a:stretch>
            <a:fillRect/>
          </a:stretch>
        </p:blipFill>
        <p:spPr>
          <a:xfrm>
            <a:off x="6998783" y="2168912"/>
            <a:ext cx="1704742" cy="1697772"/>
          </a:xfrm>
          <a:prstGeom prst="rect">
            <a:avLst/>
          </a:prstGeom>
        </p:spPr>
      </p:pic>
      <p:pic>
        <p:nvPicPr>
          <p:cNvPr id="9" name="Picture 9" descr="A blue circle with white text and people around a heart&#10;&#10;Description automatically generated">
            <a:extLst>
              <a:ext uri="{FF2B5EF4-FFF2-40B4-BE49-F238E27FC236}">
                <a16:creationId xmlns:a16="http://schemas.microsoft.com/office/drawing/2014/main" id="{8542F2A1-5262-B031-F61A-1385B7C2A4E4}"/>
              </a:ext>
            </a:extLst>
          </p:cNvPr>
          <p:cNvPicPr>
            <a:picLocks noChangeAspect="1"/>
          </p:cNvPicPr>
          <p:nvPr/>
        </p:nvPicPr>
        <p:blipFill>
          <a:blip r:embed="rId7"/>
          <a:stretch>
            <a:fillRect/>
          </a:stretch>
        </p:blipFill>
        <p:spPr>
          <a:xfrm>
            <a:off x="2371029" y="2649808"/>
            <a:ext cx="1858072" cy="1697774"/>
          </a:xfrm>
          <a:prstGeom prst="rect">
            <a:avLst/>
          </a:prstGeom>
        </p:spPr>
      </p:pic>
      <p:pic>
        <p:nvPicPr>
          <p:cNvPr id="2" name="Picture 1" descr="A blue circle with white outline of a child and a person reading a book&#10;&#10;Description automatically generated">
            <a:extLst>
              <a:ext uri="{FF2B5EF4-FFF2-40B4-BE49-F238E27FC236}">
                <a16:creationId xmlns:a16="http://schemas.microsoft.com/office/drawing/2014/main" id="{BE88D755-0B42-7CEC-79E0-5F66D651FDEF}"/>
              </a:ext>
            </a:extLst>
          </p:cNvPr>
          <p:cNvPicPr>
            <a:picLocks noChangeAspect="1"/>
          </p:cNvPicPr>
          <p:nvPr/>
        </p:nvPicPr>
        <p:blipFill>
          <a:blip r:embed="rId8"/>
          <a:stretch>
            <a:fillRect/>
          </a:stretch>
        </p:blipFill>
        <p:spPr>
          <a:xfrm>
            <a:off x="6999577" y="83126"/>
            <a:ext cx="1704109" cy="16976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8a9b5be-426c-4a94-a62d-36d87abe8d54">
      <Terms xmlns="http://schemas.microsoft.com/office/infopath/2007/PartnerControls"/>
    </lcf76f155ced4ddcb4097134ff3c332f>
    <TaxCatchAll xmlns="33148bb9-f3c7-4dfa-aa05-6412765b1041" xsi:nil="true"/>
    <SharedWithUsers xmlns="33148bb9-f3c7-4dfa-aa05-6412765b1041">
      <UserInfo>
        <DisplayName>Ginger Henderson</DisplayName>
        <AccountId>82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E6148BEE71B6449738DAAB11D66E0D" ma:contentTypeVersion="14" ma:contentTypeDescription="Create a new document." ma:contentTypeScope="" ma:versionID="d87f7618cf3a2ceae4e192e0f7bbf763">
  <xsd:schema xmlns:xsd="http://www.w3.org/2001/XMLSchema" xmlns:xs="http://www.w3.org/2001/XMLSchema" xmlns:p="http://schemas.microsoft.com/office/2006/metadata/properties" xmlns:ns2="a8a9b5be-426c-4a94-a62d-36d87abe8d54" xmlns:ns3="33148bb9-f3c7-4dfa-aa05-6412765b1041" targetNamespace="http://schemas.microsoft.com/office/2006/metadata/properties" ma:root="true" ma:fieldsID="195ef9eef2f39cdf1fe6c051e2b90a66" ns2:_="" ns3:_="">
    <xsd:import namespace="a8a9b5be-426c-4a94-a62d-36d87abe8d54"/>
    <xsd:import namespace="33148bb9-f3c7-4dfa-aa05-6412765b104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a9b5be-426c-4a94-a62d-36d87abe8d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c4bdf34-1593-4191-b490-eed9e9205ab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48bb9-f3c7-4dfa-aa05-6412765b104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bf45837-3bf5-429d-8500-210ea15eec7c}" ma:internalName="TaxCatchAll" ma:showField="CatchAllData" ma:web="33148bb9-f3c7-4dfa-aa05-6412765b10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078F5C-EAC7-40DB-8A5A-706163F7C1A7}">
  <ds:schemaRefs>
    <ds:schemaRef ds:uri="http://schemas.microsoft.com/office/2006/metadata/properties"/>
    <ds:schemaRef ds:uri="http://schemas.microsoft.com/office/infopath/2007/PartnerControls"/>
    <ds:schemaRef ds:uri="a8a9b5be-426c-4a94-a62d-36d87abe8d54"/>
    <ds:schemaRef ds:uri="33148bb9-f3c7-4dfa-aa05-6412765b1041"/>
  </ds:schemaRefs>
</ds:datastoreItem>
</file>

<file path=customXml/itemProps2.xml><?xml version="1.0" encoding="utf-8"?>
<ds:datastoreItem xmlns:ds="http://schemas.openxmlformats.org/officeDocument/2006/customXml" ds:itemID="{F226CB79-BBE8-4DD7-B976-50CDB6FD16D6}">
  <ds:schemaRefs>
    <ds:schemaRef ds:uri="http://schemas.microsoft.com/sharepoint/v3/contenttype/forms"/>
  </ds:schemaRefs>
</ds:datastoreItem>
</file>

<file path=customXml/itemProps3.xml><?xml version="1.0" encoding="utf-8"?>
<ds:datastoreItem xmlns:ds="http://schemas.openxmlformats.org/officeDocument/2006/customXml" ds:itemID="{593CECF4-08DD-481C-A889-F0DDBB237F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a9b5be-426c-4a94-a62d-36d87abe8d54"/>
    <ds:schemaRef ds:uri="33148bb9-f3c7-4dfa-aa05-6412765b10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TotalTime>
  <Words>935</Words>
  <Application>Microsoft Macintosh PowerPoint</Application>
  <PresentationFormat>On-screen Show (16:9)</PresentationFormat>
  <Paragraphs>107</Paragraphs>
  <Slides>22</Slides>
  <Notes>22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Wingdings</vt:lpstr>
      <vt:lpstr>Arial,Sans-Serif</vt:lpstr>
      <vt:lpstr>Wingdings,Sans-Serif</vt:lpstr>
      <vt:lpstr>Open Sans</vt:lpstr>
      <vt:lpstr>Economica</vt:lpstr>
      <vt:lpstr>Lobster</vt:lpstr>
      <vt:lpstr>Comfortaa</vt:lpstr>
      <vt:lpstr>Gill Sans</vt:lpstr>
      <vt:lpstr>Calibri</vt:lpstr>
      <vt:lpstr>Gallery</vt:lpstr>
      <vt:lpstr>PowerPoint Presentation</vt:lpstr>
      <vt:lpstr>PowerPoint Presentation</vt:lpstr>
      <vt:lpstr>WHAT IS THE ALABAMA LITERACY ACT? </vt:lpstr>
      <vt:lpstr>CURRICULUM &amp; STANDARDS  </vt:lpstr>
      <vt:lpstr>PowerPoint Presentation</vt:lpstr>
      <vt:lpstr>INTERVENTION REQUIREMENTS </vt:lpstr>
      <vt:lpstr>PowerPoint Presentation</vt:lpstr>
      <vt:lpstr>SRIP  (Student Reading Improvement Plan)</vt:lpstr>
      <vt:lpstr>Layers of  Support </vt:lpstr>
      <vt:lpstr>SUMMER READING CAMPS </vt:lpstr>
      <vt:lpstr>SUMMER READING CAMPS </vt:lpstr>
      <vt:lpstr>PROMOTION TO FOURTH GRADE </vt:lpstr>
      <vt:lpstr>GOOD CAUSE EXEMPTIONS</vt:lpstr>
      <vt:lpstr>RISING 4TH GRADERS WITH GOOD CAUSE EXEMPTIONS </vt:lpstr>
      <vt:lpstr>PowerPoint Presentation</vt:lpstr>
      <vt:lpstr>RETAINED THIRD GRADERS ​</vt:lpstr>
      <vt:lpstr>Frequently Asked Questions</vt:lpstr>
      <vt:lpstr>Parent Resources </vt:lpstr>
      <vt:lpstr>Literacy Act Review</vt:lpstr>
      <vt:lpstr>PowerPoint Presentation</vt:lpstr>
      <vt:lpstr>PowerPoint Presentation</vt:lpstr>
      <vt:lpstr>THANK YOU FOR YOUR KIND ATTENTION!  THE ALABAMA READING INITIATIVE IS YOUR PARTNER IN EDUCATION!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Jones</dc:creator>
  <cp:lastModifiedBy>Kelly Grant</cp:lastModifiedBy>
  <cp:revision>46</cp:revision>
  <dcterms:modified xsi:type="dcterms:W3CDTF">2023-10-16T16:47:49Z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0x010100F8E6148BEE71B6449738DAAB11D66E0D</vt:lpwstr>
  </property>
  <property fmtid="{D5CDD505-2E9C-101B-9397-08002B2CF9AE}" pid="3" name="MediaServiceImageTags">
    <vt:lpwstr/>
  </property>
</Properties>
</file>